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256" r:id="rId2"/>
  </p:sldIdLst>
  <p:sldSz cx="32042100" cy="45300900"/>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37" autoAdjust="0"/>
    <p:restoredTop sz="99631" autoAdjust="0"/>
  </p:normalViewPr>
  <p:slideViewPr>
    <p:cSldViewPr>
      <p:cViewPr>
        <p:scale>
          <a:sx n="33" d="100"/>
          <a:sy n="33" d="100"/>
        </p:scale>
        <p:origin x="-2250" y="906"/>
      </p:cViewPr>
      <p:guideLst>
        <p:guide orient="horz" pos="14268"/>
        <p:guide pos="100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5659" cy="49641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ru-RU" altLang="ru-RU"/>
          </a:p>
        </p:txBody>
      </p:sp>
      <p:sp>
        <p:nvSpPr>
          <p:cNvPr id="29699" name="Rectangle 3"/>
          <p:cNvSpPr>
            <a:spLocks noGrp="1" noChangeArrowheads="1"/>
          </p:cNvSpPr>
          <p:nvPr>
            <p:ph type="dt" sz="quarter" idx="1"/>
          </p:nvPr>
        </p:nvSpPr>
        <p:spPr bwMode="auto">
          <a:xfrm>
            <a:off x="3852016" y="0"/>
            <a:ext cx="2945659" cy="49641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ltLang="ru-RU"/>
          </a:p>
        </p:txBody>
      </p:sp>
      <p:sp>
        <p:nvSpPr>
          <p:cNvPr id="29700" name="Rectangle 4"/>
          <p:cNvSpPr>
            <a:spLocks noGrp="1" noChangeArrowheads="1"/>
          </p:cNvSpPr>
          <p:nvPr>
            <p:ph type="ftr" sz="quarter" idx="2"/>
          </p:nvPr>
        </p:nvSpPr>
        <p:spPr bwMode="auto">
          <a:xfrm>
            <a:off x="0" y="9431814"/>
            <a:ext cx="2945659" cy="496411"/>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ru-RU" altLang="ru-RU"/>
          </a:p>
        </p:txBody>
      </p:sp>
      <p:sp>
        <p:nvSpPr>
          <p:cNvPr id="29701" name="Rectangle 5"/>
          <p:cNvSpPr>
            <a:spLocks noGrp="1" noChangeArrowheads="1"/>
          </p:cNvSpPr>
          <p:nvPr>
            <p:ph type="sldNum" sz="quarter" idx="3"/>
          </p:nvPr>
        </p:nvSpPr>
        <p:spPr bwMode="auto">
          <a:xfrm>
            <a:off x="3852016" y="9431814"/>
            <a:ext cx="2945659" cy="496411"/>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4691B91D-1CA6-4DE3-9BB7-4E46CA1A7B78}" type="slidenum">
              <a:rPr lang="ru-RU" altLang="ru-RU"/>
              <a:pPr>
                <a:defRPr/>
              </a:pPr>
              <a:t>‹#›</a:t>
            </a:fld>
            <a:endParaRPr lang="ru-RU" altLang="ru-RU"/>
          </a:p>
        </p:txBody>
      </p:sp>
    </p:spTree>
    <p:extLst>
      <p:ext uri="{BB962C8B-B14F-4D97-AF65-F5344CB8AC3E}">
        <p14:creationId xmlns:p14="http://schemas.microsoft.com/office/powerpoint/2010/main" val="1030024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5659" cy="49641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ru-RU" altLang="ru-RU"/>
          </a:p>
        </p:txBody>
      </p:sp>
      <p:sp>
        <p:nvSpPr>
          <p:cNvPr id="7171" name="Rectangle 3"/>
          <p:cNvSpPr>
            <a:spLocks noGrp="1" noChangeArrowheads="1"/>
          </p:cNvSpPr>
          <p:nvPr>
            <p:ph type="dt" idx="1"/>
          </p:nvPr>
        </p:nvSpPr>
        <p:spPr bwMode="auto">
          <a:xfrm>
            <a:off x="3852016" y="0"/>
            <a:ext cx="2945659" cy="49641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ltLang="ru-RU"/>
          </a:p>
        </p:txBody>
      </p:sp>
      <p:sp>
        <p:nvSpPr>
          <p:cNvPr id="3076" name="Rectangle 4"/>
          <p:cNvSpPr>
            <a:spLocks noGrp="1" noRot="1" noChangeAspect="1" noChangeArrowheads="1" noTextEdit="1"/>
          </p:cNvSpPr>
          <p:nvPr>
            <p:ph type="sldImg" idx="2"/>
          </p:nvPr>
        </p:nvSpPr>
        <p:spPr bwMode="auto">
          <a:xfrm>
            <a:off x="2082800" y="744538"/>
            <a:ext cx="263207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06357" y="4715907"/>
            <a:ext cx="4984962" cy="4467701"/>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altLang="ru-RU" noProof="0" smtClean="0"/>
              <a:t>Образец текста</a:t>
            </a:r>
          </a:p>
          <a:p>
            <a:pPr lvl="1"/>
            <a:r>
              <a:rPr lang="ru-RU" altLang="ru-RU" noProof="0" smtClean="0"/>
              <a:t>Второй уровень</a:t>
            </a:r>
          </a:p>
          <a:p>
            <a:pPr lvl="2"/>
            <a:r>
              <a:rPr lang="ru-RU" altLang="ru-RU" noProof="0" smtClean="0"/>
              <a:t>Третий уровень</a:t>
            </a:r>
          </a:p>
          <a:p>
            <a:pPr lvl="3"/>
            <a:r>
              <a:rPr lang="ru-RU" altLang="ru-RU" noProof="0" smtClean="0"/>
              <a:t>Четвертый уровень</a:t>
            </a:r>
          </a:p>
          <a:p>
            <a:pPr lvl="4"/>
            <a:r>
              <a:rPr lang="ru-RU" altLang="ru-RU" noProof="0" smtClean="0"/>
              <a:t>Пятый уровень</a:t>
            </a:r>
          </a:p>
        </p:txBody>
      </p:sp>
      <p:sp>
        <p:nvSpPr>
          <p:cNvPr id="7174" name="Rectangle 6"/>
          <p:cNvSpPr>
            <a:spLocks noGrp="1" noChangeArrowheads="1"/>
          </p:cNvSpPr>
          <p:nvPr>
            <p:ph type="ftr" sz="quarter" idx="4"/>
          </p:nvPr>
        </p:nvSpPr>
        <p:spPr bwMode="auto">
          <a:xfrm>
            <a:off x="0" y="9431814"/>
            <a:ext cx="2945659" cy="496411"/>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ru-RU" altLang="ru-RU"/>
          </a:p>
        </p:txBody>
      </p:sp>
      <p:sp>
        <p:nvSpPr>
          <p:cNvPr id="7175" name="Rectangle 7"/>
          <p:cNvSpPr>
            <a:spLocks noGrp="1" noChangeArrowheads="1"/>
          </p:cNvSpPr>
          <p:nvPr>
            <p:ph type="sldNum" sz="quarter" idx="5"/>
          </p:nvPr>
        </p:nvSpPr>
        <p:spPr bwMode="auto">
          <a:xfrm>
            <a:off x="3852016" y="9431814"/>
            <a:ext cx="2945659" cy="496411"/>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D80CFFD1-78B3-4AB2-81CC-8467A3AD29A7}" type="slidenum">
              <a:rPr lang="ru-RU" altLang="ru-RU"/>
              <a:pPr>
                <a:defRPr/>
              </a:pPr>
              <a:t>‹#›</a:t>
            </a:fld>
            <a:endParaRPr lang="ru-RU" altLang="ru-RU"/>
          </a:p>
        </p:txBody>
      </p:sp>
    </p:spTree>
    <p:extLst>
      <p:ext uri="{BB962C8B-B14F-4D97-AF65-F5344CB8AC3E}">
        <p14:creationId xmlns:p14="http://schemas.microsoft.com/office/powerpoint/2010/main" val="2113313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32CEC7C-199E-479D-9346-FC4808458E47}" type="slidenum">
              <a:rPr lang="ru-RU" altLang="ru-RU" sz="1200" smtClean="0"/>
              <a:pPr eaLnBrk="1" hangingPunct="1"/>
              <a:t>1</a:t>
            </a:fld>
            <a:endParaRPr lang="ru-RU" altLang="ru-RU" sz="1200"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403475" y="14073188"/>
            <a:ext cx="27235150" cy="9709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4806950" y="25669875"/>
            <a:ext cx="22428200" cy="115776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6" name="Rectangle 6"/>
          <p:cNvSpPr>
            <a:spLocks noGrp="1" noChangeArrowheads="1"/>
          </p:cNvSpPr>
          <p:nvPr>
            <p:ph type="sldNum" sz="quarter" idx="12"/>
          </p:nvPr>
        </p:nvSpPr>
        <p:spPr>
          <a:ln/>
        </p:spPr>
        <p:txBody>
          <a:bodyPr/>
          <a:lstStyle>
            <a:lvl1pPr>
              <a:defRPr/>
            </a:lvl1pPr>
          </a:lstStyle>
          <a:p>
            <a:pPr>
              <a:defRPr/>
            </a:pPr>
            <a:fld id="{B73446A9-E003-4A6C-87EA-25769F946EBF}" type="slidenum">
              <a:rPr lang="ru-RU" altLang="ru-RU"/>
              <a:pPr>
                <a:defRPr/>
              </a:pPr>
              <a:t>‹#›</a:t>
            </a:fld>
            <a:endParaRPr lang="ru-RU" altLang="ru-RU"/>
          </a:p>
        </p:txBody>
      </p:sp>
    </p:spTree>
    <p:extLst>
      <p:ext uri="{BB962C8B-B14F-4D97-AF65-F5344CB8AC3E}">
        <p14:creationId xmlns:p14="http://schemas.microsoft.com/office/powerpoint/2010/main" val="935369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6" name="Rectangle 6"/>
          <p:cNvSpPr>
            <a:spLocks noGrp="1" noChangeArrowheads="1"/>
          </p:cNvSpPr>
          <p:nvPr>
            <p:ph type="sldNum" sz="quarter" idx="12"/>
          </p:nvPr>
        </p:nvSpPr>
        <p:spPr>
          <a:ln/>
        </p:spPr>
        <p:txBody>
          <a:bodyPr/>
          <a:lstStyle>
            <a:lvl1pPr>
              <a:defRPr/>
            </a:lvl1pPr>
          </a:lstStyle>
          <a:p>
            <a:pPr>
              <a:defRPr/>
            </a:pPr>
            <a:fld id="{157D4F0D-EB92-4BBD-AA4B-299CC8EAFB29}" type="slidenum">
              <a:rPr lang="ru-RU" altLang="ru-RU"/>
              <a:pPr>
                <a:defRPr/>
              </a:pPr>
              <a:t>‹#›</a:t>
            </a:fld>
            <a:endParaRPr lang="ru-RU" altLang="ru-RU"/>
          </a:p>
        </p:txBody>
      </p:sp>
    </p:spTree>
    <p:extLst>
      <p:ext uri="{BB962C8B-B14F-4D97-AF65-F5344CB8AC3E}">
        <p14:creationId xmlns:p14="http://schemas.microsoft.com/office/powerpoint/2010/main" val="428716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22829838" y="4027488"/>
            <a:ext cx="6808787" cy="3623945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403475" y="4027488"/>
            <a:ext cx="20273963" cy="36239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6" name="Rectangle 6"/>
          <p:cNvSpPr>
            <a:spLocks noGrp="1" noChangeArrowheads="1"/>
          </p:cNvSpPr>
          <p:nvPr>
            <p:ph type="sldNum" sz="quarter" idx="12"/>
          </p:nvPr>
        </p:nvSpPr>
        <p:spPr>
          <a:ln/>
        </p:spPr>
        <p:txBody>
          <a:bodyPr/>
          <a:lstStyle>
            <a:lvl1pPr>
              <a:defRPr/>
            </a:lvl1pPr>
          </a:lstStyle>
          <a:p>
            <a:pPr>
              <a:defRPr/>
            </a:pPr>
            <a:fld id="{622EB571-0B1A-4540-8E13-BEABA7263630}" type="slidenum">
              <a:rPr lang="ru-RU" altLang="ru-RU"/>
              <a:pPr>
                <a:defRPr/>
              </a:pPr>
              <a:t>‹#›</a:t>
            </a:fld>
            <a:endParaRPr lang="ru-RU" altLang="ru-RU"/>
          </a:p>
        </p:txBody>
      </p:sp>
    </p:spTree>
    <p:extLst>
      <p:ext uri="{BB962C8B-B14F-4D97-AF65-F5344CB8AC3E}">
        <p14:creationId xmlns:p14="http://schemas.microsoft.com/office/powerpoint/2010/main" val="3001866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6" name="Rectangle 6"/>
          <p:cNvSpPr>
            <a:spLocks noGrp="1" noChangeArrowheads="1"/>
          </p:cNvSpPr>
          <p:nvPr>
            <p:ph type="sldNum" sz="quarter" idx="12"/>
          </p:nvPr>
        </p:nvSpPr>
        <p:spPr>
          <a:ln/>
        </p:spPr>
        <p:txBody>
          <a:bodyPr/>
          <a:lstStyle>
            <a:lvl1pPr>
              <a:defRPr/>
            </a:lvl1pPr>
          </a:lstStyle>
          <a:p>
            <a:pPr>
              <a:defRPr/>
            </a:pPr>
            <a:fld id="{FE96B4AE-6A5E-4516-B5A2-73E2D579F2A4}" type="slidenum">
              <a:rPr lang="ru-RU" altLang="ru-RU"/>
              <a:pPr>
                <a:defRPr/>
              </a:pPr>
              <a:t>‹#›</a:t>
            </a:fld>
            <a:endParaRPr lang="ru-RU" altLang="ru-RU"/>
          </a:p>
        </p:txBody>
      </p:sp>
    </p:spTree>
    <p:extLst>
      <p:ext uri="{BB962C8B-B14F-4D97-AF65-F5344CB8AC3E}">
        <p14:creationId xmlns:p14="http://schemas.microsoft.com/office/powerpoint/2010/main" val="1333368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475" y="29109988"/>
            <a:ext cx="27236738" cy="899795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2530475" y="19200813"/>
            <a:ext cx="27236738" cy="9909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6" name="Rectangle 6"/>
          <p:cNvSpPr>
            <a:spLocks noGrp="1" noChangeArrowheads="1"/>
          </p:cNvSpPr>
          <p:nvPr>
            <p:ph type="sldNum" sz="quarter" idx="12"/>
          </p:nvPr>
        </p:nvSpPr>
        <p:spPr>
          <a:ln/>
        </p:spPr>
        <p:txBody>
          <a:bodyPr/>
          <a:lstStyle>
            <a:lvl1pPr>
              <a:defRPr/>
            </a:lvl1pPr>
          </a:lstStyle>
          <a:p>
            <a:pPr>
              <a:defRPr/>
            </a:pPr>
            <a:fld id="{B666B528-52FC-47D3-B586-3C667AFA6251}" type="slidenum">
              <a:rPr lang="ru-RU" altLang="ru-RU"/>
              <a:pPr>
                <a:defRPr/>
              </a:pPr>
              <a:t>‹#›</a:t>
            </a:fld>
            <a:endParaRPr lang="ru-RU" altLang="ru-RU"/>
          </a:p>
        </p:txBody>
      </p:sp>
    </p:spTree>
    <p:extLst>
      <p:ext uri="{BB962C8B-B14F-4D97-AF65-F5344CB8AC3E}">
        <p14:creationId xmlns:p14="http://schemas.microsoft.com/office/powerpoint/2010/main" val="129832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403475" y="13087350"/>
            <a:ext cx="13541375" cy="27179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16097250" y="13087350"/>
            <a:ext cx="13541375" cy="27179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7" name="Rectangle 6"/>
          <p:cNvSpPr>
            <a:spLocks noGrp="1" noChangeArrowheads="1"/>
          </p:cNvSpPr>
          <p:nvPr>
            <p:ph type="sldNum" sz="quarter" idx="12"/>
          </p:nvPr>
        </p:nvSpPr>
        <p:spPr>
          <a:ln/>
        </p:spPr>
        <p:txBody>
          <a:bodyPr/>
          <a:lstStyle>
            <a:lvl1pPr>
              <a:defRPr/>
            </a:lvl1pPr>
          </a:lstStyle>
          <a:p>
            <a:pPr>
              <a:defRPr/>
            </a:pPr>
            <a:fld id="{C8702569-A468-4C0E-9872-5C728873C747}" type="slidenum">
              <a:rPr lang="ru-RU" altLang="ru-RU"/>
              <a:pPr>
                <a:defRPr/>
              </a:pPr>
              <a:t>‹#›</a:t>
            </a:fld>
            <a:endParaRPr lang="ru-RU" altLang="ru-RU"/>
          </a:p>
        </p:txBody>
      </p:sp>
    </p:spTree>
    <p:extLst>
      <p:ext uri="{BB962C8B-B14F-4D97-AF65-F5344CB8AC3E}">
        <p14:creationId xmlns:p14="http://schemas.microsoft.com/office/powerpoint/2010/main" val="3968192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1788" y="1814513"/>
            <a:ext cx="28838525" cy="75501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1601788" y="10140950"/>
            <a:ext cx="14157325" cy="4225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1601788" y="14366875"/>
            <a:ext cx="14157325" cy="26100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16276638" y="10140950"/>
            <a:ext cx="14163675" cy="4225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16276638" y="14366875"/>
            <a:ext cx="14163675" cy="26100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8"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9" name="Rectangle 6"/>
          <p:cNvSpPr>
            <a:spLocks noGrp="1" noChangeArrowheads="1"/>
          </p:cNvSpPr>
          <p:nvPr>
            <p:ph type="sldNum" sz="quarter" idx="12"/>
          </p:nvPr>
        </p:nvSpPr>
        <p:spPr>
          <a:ln/>
        </p:spPr>
        <p:txBody>
          <a:bodyPr/>
          <a:lstStyle>
            <a:lvl1pPr>
              <a:defRPr/>
            </a:lvl1pPr>
          </a:lstStyle>
          <a:p>
            <a:pPr>
              <a:defRPr/>
            </a:pPr>
            <a:fld id="{B7E6748A-37B2-4530-B294-0D161423573F}" type="slidenum">
              <a:rPr lang="ru-RU" altLang="ru-RU"/>
              <a:pPr>
                <a:defRPr/>
              </a:pPr>
              <a:t>‹#›</a:t>
            </a:fld>
            <a:endParaRPr lang="ru-RU" altLang="ru-RU"/>
          </a:p>
        </p:txBody>
      </p:sp>
    </p:spTree>
    <p:extLst>
      <p:ext uri="{BB962C8B-B14F-4D97-AF65-F5344CB8AC3E}">
        <p14:creationId xmlns:p14="http://schemas.microsoft.com/office/powerpoint/2010/main" val="3845112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4"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5" name="Rectangle 6"/>
          <p:cNvSpPr>
            <a:spLocks noGrp="1" noChangeArrowheads="1"/>
          </p:cNvSpPr>
          <p:nvPr>
            <p:ph type="sldNum" sz="quarter" idx="12"/>
          </p:nvPr>
        </p:nvSpPr>
        <p:spPr>
          <a:ln/>
        </p:spPr>
        <p:txBody>
          <a:bodyPr/>
          <a:lstStyle>
            <a:lvl1pPr>
              <a:defRPr/>
            </a:lvl1pPr>
          </a:lstStyle>
          <a:p>
            <a:pPr>
              <a:defRPr/>
            </a:pPr>
            <a:fld id="{67D7DAE8-D7AA-49F6-9A6D-9ED2DD517B67}" type="slidenum">
              <a:rPr lang="ru-RU" altLang="ru-RU"/>
              <a:pPr>
                <a:defRPr/>
              </a:pPr>
              <a:t>‹#›</a:t>
            </a:fld>
            <a:endParaRPr lang="ru-RU" altLang="ru-RU"/>
          </a:p>
        </p:txBody>
      </p:sp>
    </p:spTree>
    <p:extLst>
      <p:ext uri="{BB962C8B-B14F-4D97-AF65-F5344CB8AC3E}">
        <p14:creationId xmlns:p14="http://schemas.microsoft.com/office/powerpoint/2010/main" val="2289718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3"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4" name="Rectangle 6"/>
          <p:cNvSpPr>
            <a:spLocks noGrp="1" noChangeArrowheads="1"/>
          </p:cNvSpPr>
          <p:nvPr>
            <p:ph type="sldNum" sz="quarter" idx="12"/>
          </p:nvPr>
        </p:nvSpPr>
        <p:spPr>
          <a:ln/>
        </p:spPr>
        <p:txBody>
          <a:bodyPr/>
          <a:lstStyle>
            <a:lvl1pPr>
              <a:defRPr/>
            </a:lvl1pPr>
          </a:lstStyle>
          <a:p>
            <a:pPr>
              <a:defRPr/>
            </a:pPr>
            <a:fld id="{FAAB8470-5A56-4ED9-B9D4-3DF1C9814BE0}" type="slidenum">
              <a:rPr lang="ru-RU" altLang="ru-RU"/>
              <a:pPr>
                <a:defRPr/>
              </a:pPr>
              <a:t>‹#›</a:t>
            </a:fld>
            <a:endParaRPr lang="ru-RU" altLang="ru-RU"/>
          </a:p>
        </p:txBody>
      </p:sp>
    </p:spTree>
    <p:extLst>
      <p:ext uri="{BB962C8B-B14F-4D97-AF65-F5344CB8AC3E}">
        <p14:creationId xmlns:p14="http://schemas.microsoft.com/office/powerpoint/2010/main" val="1088222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1788" y="1803400"/>
            <a:ext cx="10542587" cy="7675563"/>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12526963" y="1803400"/>
            <a:ext cx="17913350" cy="38663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1601788" y="9478963"/>
            <a:ext cx="10542587" cy="30988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7" name="Rectangle 6"/>
          <p:cNvSpPr>
            <a:spLocks noGrp="1" noChangeArrowheads="1"/>
          </p:cNvSpPr>
          <p:nvPr>
            <p:ph type="sldNum" sz="quarter" idx="12"/>
          </p:nvPr>
        </p:nvSpPr>
        <p:spPr>
          <a:ln/>
        </p:spPr>
        <p:txBody>
          <a:bodyPr/>
          <a:lstStyle>
            <a:lvl1pPr>
              <a:defRPr/>
            </a:lvl1pPr>
          </a:lstStyle>
          <a:p>
            <a:pPr>
              <a:defRPr/>
            </a:pPr>
            <a:fld id="{38DD6788-4E2B-403B-8CCC-A43BF7D10EE4}" type="slidenum">
              <a:rPr lang="ru-RU" altLang="ru-RU"/>
              <a:pPr>
                <a:defRPr/>
              </a:pPr>
              <a:t>‹#›</a:t>
            </a:fld>
            <a:endParaRPr lang="ru-RU" altLang="ru-RU"/>
          </a:p>
        </p:txBody>
      </p:sp>
    </p:spTree>
    <p:extLst>
      <p:ext uri="{BB962C8B-B14F-4D97-AF65-F5344CB8AC3E}">
        <p14:creationId xmlns:p14="http://schemas.microsoft.com/office/powerpoint/2010/main" val="3640942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0150" y="31710313"/>
            <a:ext cx="19226213" cy="374332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6280150" y="4048125"/>
            <a:ext cx="19226213" cy="271795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6280150" y="35453638"/>
            <a:ext cx="19226213"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ltLang="ru-RU"/>
              <a:t>ФГУП ГНЦ РФ НИИАР</a:t>
            </a:r>
          </a:p>
        </p:txBody>
      </p:sp>
      <p:sp>
        <p:nvSpPr>
          <p:cNvPr id="7" name="Rectangle 6"/>
          <p:cNvSpPr>
            <a:spLocks noGrp="1" noChangeArrowheads="1"/>
          </p:cNvSpPr>
          <p:nvPr>
            <p:ph type="sldNum" sz="quarter" idx="12"/>
          </p:nvPr>
        </p:nvSpPr>
        <p:spPr>
          <a:ln/>
        </p:spPr>
        <p:txBody>
          <a:bodyPr/>
          <a:lstStyle>
            <a:lvl1pPr>
              <a:defRPr/>
            </a:lvl1pPr>
          </a:lstStyle>
          <a:p>
            <a:pPr>
              <a:defRPr/>
            </a:pPr>
            <a:fld id="{89F4A9D5-4A0A-4677-941B-1D44896431EC}" type="slidenum">
              <a:rPr lang="ru-RU" altLang="ru-RU"/>
              <a:pPr>
                <a:defRPr/>
              </a:pPr>
              <a:t>‹#›</a:t>
            </a:fld>
            <a:endParaRPr lang="ru-RU" altLang="ru-RU"/>
          </a:p>
        </p:txBody>
      </p:sp>
    </p:spTree>
    <p:extLst>
      <p:ext uri="{BB962C8B-B14F-4D97-AF65-F5344CB8AC3E}">
        <p14:creationId xmlns:p14="http://schemas.microsoft.com/office/powerpoint/2010/main" val="186204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03475" y="4027488"/>
            <a:ext cx="27235150" cy="755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41749" tIns="220872" rIns="441749" bIns="220872"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2403475" y="13087350"/>
            <a:ext cx="27235150" cy="2717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41749" tIns="220872" rIns="441749" bIns="220872"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2403475" y="41273413"/>
            <a:ext cx="6675438" cy="3021012"/>
          </a:xfrm>
          <a:prstGeom prst="rect">
            <a:avLst/>
          </a:prstGeom>
          <a:noFill/>
          <a:ln>
            <a:noFill/>
          </a:ln>
          <a:effectLst/>
          <a:extLst/>
        </p:spPr>
        <p:txBody>
          <a:bodyPr vert="horz" wrap="square" lIns="441749" tIns="220872" rIns="441749" bIns="220872" numCol="1" anchor="t" anchorCtr="0" compatLnSpc="1">
            <a:prstTxWarp prst="textNoShape">
              <a:avLst/>
            </a:prstTxWarp>
          </a:bodyPr>
          <a:lstStyle>
            <a:lvl1pPr>
              <a:defRPr sz="6800"/>
            </a:lvl1pPr>
          </a:lstStyle>
          <a:p>
            <a:pPr>
              <a:defRPr/>
            </a:pPr>
            <a:endParaRPr lang="ru-RU" altLang="ru-RU"/>
          </a:p>
        </p:txBody>
      </p:sp>
      <p:sp>
        <p:nvSpPr>
          <p:cNvPr id="1029" name="Rectangle 5"/>
          <p:cNvSpPr>
            <a:spLocks noGrp="1" noChangeArrowheads="1"/>
          </p:cNvSpPr>
          <p:nvPr>
            <p:ph type="ftr" sz="quarter" idx="3"/>
          </p:nvPr>
        </p:nvSpPr>
        <p:spPr bwMode="auto">
          <a:xfrm>
            <a:off x="10947400" y="41273413"/>
            <a:ext cx="10147300" cy="3021012"/>
          </a:xfrm>
          <a:prstGeom prst="rect">
            <a:avLst/>
          </a:prstGeom>
          <a:noFill/>
          <a:ln>
            <a:noFill/>
          </a:ln>
          <a:effectLst/>
          <a:extLst/>
        </p:spPr>
        <p:txBody>
          <a:bodyPr vert="horz" wrap="square" lIns="441749" tIns="220872" rIns="441749" bIns="220872" numCol="1" anchor="t" anchorCtr="0" compatLnSpc="1">
            <a:prstTxWarp prst="textNoShape">
              <a:avLst/>
            </a:prstTxWarp>
          </a:bodyPr>
          <a:lstStyle>
            <a:lvl1pPr algn="ctr">
              <a:defRPr sz="6800"/>
            </a:lvl1pPr>
          </a:lstStyle>
          <a:p>
            <a:pPr>
              <a:defRPr/>
            </a:pPr>
            <a:r>
              <a:rPr lang="ru-RU" altLang="ru-RU"/>
              <a:t>ФГУП ГНЦ РФ НИИАР</a:t>
            </a:r>
          </a:p>
        </p:txBody>
      </p:sp>
      <p:sp>
        <p:nvSpPr>
          <p:cNvPr id="1030" name="Rectangle 6"/>
          <p:cNvSpPr>
            <a:spLocks noGrp="1" noChangeArrowheads="1"/>
          </p:cNvSpPr>
          <p:nvPr>
            <p:ph type="sldNum" sz="quarter" idx="4"/>
          </p:nvPr>
        </p:nvSpPr>
        <p:spPr bwMode="auto">
          <a:xfrm>
            <a:off x="22963188" y="41273413"/>
            <a:ext cx="6675437" cy="3021012"/>
          </a:xfrm>
          <a:prstGeom prst="rect">
            <a:avLst/>
          </a:prstGeom>
          <a:noFill/>
          <a:ln>
            <a:noFill/>
          </a:ln>
          <a:effectLst/>
          <a:extLst/>
        </p:spPr>
        <p:txBody>
          <a:bodyPr vert="horz" wrap="square" lIns="441749" tIns="220872" rIns="441749" bIns="220872" numCol="1" anchor="t" anchorCtr="0" compatLnSpc="1">
            <a:prstTxWarp prst="textNoShape">
              <a:avLst/>
            </a:prstTxWarp>
          </a:bodyPr>
          <a:lstStyle>
            <a:lvl1pPr algn="r">
              <a:defRPr sz="6800"/>
            </a:lvl1pPr>
          </a:lstStyle>
          <a:p>
            <a:pPr>
              <a:defRPr/>
            </a:pPr>
            <a:fld id="{01E0A49B-5C1E-47ED-94E2-E797C234B928}"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19600" rtl="0" eaLnBrk="0" fontAlgn="base" hangingPunct="0">
        <a:spcBef>
          <a:spcPct val="0"/>
        </a:spcBef>
        <a:spcAft>
          <a:spcPct val="0"/>
        </a:spcAft>
        <a:defRPr sz="21300">
          <a:solidFill>
            <a:schemeClr val="tx2"/>
          </a:solidFill>
          <a:latin typeface="+mj-lt"/>
          <a:ea typeface="+mj-ea"/>
          <a:cs typeface="+mj-cs"/>
        </a:defRPr>
      </a:lvl1pPr>
      <a:lvl2pPr algn="ctr" defTabSz="4419600" rtl="0" eaLnBrk="0" fontAlgn="base" hangingPunct="0">
        <a:spcBef>
          <a:spcPct val="0"/>
        </a:spcBef>
        <a:spcAft>
          <a:spcPct val="0"/>
        </a:spcAft>
        <a:defRPr sz="21300">
          <a:solidFill>
            <a:schemeClr val="tx2"/>
          </a:solidFill>
          <a:latin typeface="Times New Roman" pitchFamily="18" charset="0"/>
        </a:defRPr>
      </a:lvl2pPr>
      <a:lvl3pPr algn="ctr" defTabSz="4419600" rtl="0" eaLnBrk="0" fontAlgn="base" hangingPunct="0">
        <a:spcBef>
          <a:spcPct val="0"/>
        </a:spcBef>
        <a:spcAft>
          <a:spcPct val="0"/>
        </a:spcAft>
        <a:defRPr sz="21300">
          <a:solidFill>
            <a:schemeClr val="tx2"/>
          </a:solidFill>
          <a:latin typeface="Times New Roman" pitchFamily="18" charset="0"/>
        </a:defRPr>
      </a:lvl3pPr>
      <a:lvl4pPr algn="ctr" defTabSz="4419600" rtl="0" eaLnBrk="0" fontAlgn="base" hangingPunct="0">
        <a:spcBef>
          <a:spcPct val="0"/>
        </a:spcBef>
        <a:spcAft>
          <a:spcPct val="0"/>
        </a:spcAft>
        <a:defRPr sz="21300">
          <a:solidFill>
            <a:schemeClr val="tx2"/>
          </a:solidFill>
          <a:latin typeface="Times New Roman" pitchFamily="18" charset="0"/>
        </a:defRPr>
      </a:lvl4pPr>
      <a:lvl5pPr algn="ctr" defTabSz="4419600" rtl="0" eaLnBrk="0" fontAlgn="base" hangingPunct="0">
        <a:spcBef>
          <a:spcPct val="0"/>
        </a:spcBef>
        <a:spcAft>
          <a:spcPct val="0"/>
        </a:spcAft>
        <a:defRPr sz="21300">
          <a:solidFill>
            <a:schemeClr val="tx2"/>
          </a:solidFill>
          <a:latin typeface="Times New Roman" pitchFamily="18" charset="0"/>
        </a:defRPr>
      </a:lvl5pPr>
      <a:lvl6pPr marL="457200" algn="ctr" defTabSz="4419600" rtl="0" fontAlgn="base">
        <a:spcBef>
          <a:spcPct val="0"/>
        </a:spcBef>
        <a:spcAft>
          <a:spcPct val="0"/>
        </a:spcAft>
        <a:defRPr sz="21300">
          <a:solidFill>
            <a:schemeClr val="tx2"/>
          </a:solidFill>
          <a:latin typeface="Times New Roman" pitchFamily="18" charset="0"/>
        </a:defRPr>
      </a:lvl6pPr>
      <a:lvl7pPr marL="914400" algn="ctr" defTabSz="4419600" rtl="0" fontAlgn="base">
        <a:spcBef>
          <a:spcPct val="0"/>
        </a:spcBef>
        <a:spcAft>
          <a:spcPct val="0"/>
        </a:spcAft>
        <a:defRPr sz="21300">
          <a:solidFill>
            <a:schemeClr val="tx2"/>
          </a:solidFill>
          <a:latin typeface="Times New Roman" pitchFamily="18" charset="0"/>
        </a:defRPr>
      </a:lvl7pPr>
      <a:lvl8pPr marL="1371600" algn="ctr" defTabSz="4419600" rtl="0" fontAlgn="base">
        <a:spcBef>
          <a:spcPct val="0"/>
        </a:spcBef>
        <a:spcAft>
          <a:spcPct val="0"/>
        </a:spcAft>
        <a:defRPr sz="21300">
          <a:solidFill>
            <a:schemeClr val="tx2"/>
          </a:solidFill>
          <a:latin typeface="Times New Roman" pitchFamily="18" charset="0"/>
        </a:defRPr>
      </a:lvl8pPr>
      <a:lvl9pPr marL="1828800" algn="ctr" defTabSz="4419600" rtl="0" fontAlgn="base">
        <a:spcBef>
          <a:spcPct val="0"/>
        </a:spcBef>
        <a:spcAft>
          <a:spcPct val="0"/>
        </a:spcAft>
        <a:defRPr sz="21300">
          <a:solidFill>
            <a:schemeClr val="tx2"/>
          </a:solidFill>
          <a:latin typeface="Times New Roman" pitchFamily="18" charset="0"/>
        </a:defRPr>
      </a:lvl9pPr>
    </p:titleStyle>
    <p:bodyStyle>
      <a:lvl1pPr marL="1657350" indent="-1657350" algn="l" defTabSz="4419600" rtl="0" eaLnBrk="0" fontAlgn="base" hangingPunct="0">
        <a:spcBef>
          <a:spcPct val="20000"/>
        </a:spcBef>
        <a:spcAft>
          <a:spcPct val="0"/>
        </a:spcAft>
        <a:buChar char="•"/>
        <a:defRPr sz="15500">
          <a:solidFill>
            <a:schemeClr val="tx1"/>
          </a:solidFill>
          <a:latin typeface="+mn-lt"/>
          <a:ea typeface="+mn-ea"/>
          <a:cs typeface="+mn-cs"/>
        </a:defRPr>
      </a:lvl1pPr>
      <a:lvl2pPr marL="3590925" indent="-1381125" algn="l" defTabSz="4419600" rtl="0" eaLnBrk="0" fontAlgn="base" hangingPunct="0">
        <a:spcBef>
          <a:spcPct val="20000"/>
        </a:spcBef>
        <a:spcAft>
          <a:spcPct val="0"/>
        </a:spcAft>
        <a:buChar char="–"/>
        <a:defRPr sz="13500">
          <a:solidFill>
            <a:schemeClr val="tx1"/>
          </a:solidFill>
          <a:latin typeface="+mn-lt"/>
        </a:defRPr>
      </a:lvl2pPr>
      <a:lvl3pPr marL="5524500" indent="-1104900" algn="l" defTabSz="4419600" rtl="0" eaLnBrk="0" fontAlgn="base" hangingPunct="0">
        <a:spcBef>
          <a:spcPct val="20000"/>
        </a:spcBef>
        <a:spcAft>
          <a:spcPct val="0"/>
        </a:spcAft>
        <a:buChar char="•"/>
        <a:defRPr sz="11600">
          <a:solidFill>
            <a:schemeClr val="tx1"/>
          </a:solidFill>
          <a:latin typeface="+mn-lt"/>
        </a:defRPr>
      </a:lvl3pPr>
      <a:lvl4pPr marL="7734300" indent="-1104900" algn="l" defTabSz="4419600" rtl="0" eaLnBrk="0" fontAlgn="base" hangingPunct="0">
        <a:spcBef>
          <a:spcPct val="20000"/>
        </a:spcBef>
        <a:spcAft>
          <a:spcPct val="0"/>
        </a:spcAft>
        <a:buChar char="–"/>
        <a:defRPr sz="9700">
          <a:solidFill>
            <a:schemeClr val="tx1"/>
          </a:solidFill>
          <a:latin typeface="+mn-lt"/>
        </a:defRPr>
      </a:lvl4pPr>
      <a:lvl5pPr marL="9936163" indent="-1104900" algn="l" defTabSz="4419600" rtl="0" eaLnBrk="0" fontAlgn="base" hangingPunct="0">
        <a:spcBef>
          <a:spcPct val="20000"/>
        </a:spcBef>
        <a:spcAft>
          <a:spcPct val="0"/>
        </a:spcAft>
        <a:buChar char="»"/>
        <a:defRPr sz="9700">
          <a:solidFill>
            <a:schemeClr val="tx1"/>
          </a:solidFill>
          <a:latin typeface="+mn-lt"/>
        </a:defRPr>
      </a:lvl5pPr>
      <a:lvl6pPr marL="10393363" indent="-1104900" algn="l" defTabSz="4419600" rtl="0" fontAlgn="base">
        <a:spcBef>
          <a:spcPct val="20000"/>
        </a:spcBef>
        <a:spcAft>
          <a:spcPct val="0"/>
        </a:spcAft>
        <a:buChar char="»"/>
        <a:defRPr sz="9700">
          <a:solidFill>
            <a:schemeClr val="tx1"/>
          </a:solidFill>
          <a:latin typeface="+mn-lt"/>
        </a:defRPr>
      </a:lvl6pPr>
      <a:lvl7pPr marL="10850563" indent="-1104900" algn="l" defTabSz="4419600" rtl="0" fontAlgn="base">
        <a:spcBef>
          <a:spcPct val="20000"/>
        </a:spcBef>
        <a:spcAft>
          <a:spcPct val="0"/>
        </a:spcAft>
        <a:buChar char="»"/>
        <a:defRPr sz="9700">
          <a:solidFill>
            <a:schemeClr val="tx1"/>
          </a:solidFill>
          <a:latin typeface="+mn-lt"/>
        </a:defRPr>
      </a:lvl7pPr>
      <a:lvl8pPr marL="11307763" indent="-1104900" algn="l" defTabSz="4419600" rtl="0" fontAlgn="base">
        <a:spcBef>
          <a:spcPct val="20000"/>
        </a:spcBef>
        <a:spcAft>
          <a:spcPct val="0"/>
        </a:spcAft>
        <a:buChar char="»"/>
        <a:defRPr sz="9700">
          <a:solidFill>
            <a:schemeClr val="tx1"/>
          </a:solidFill>
          <a:latin typeface="+mn-lt"/>
        </a:defRPr>
      </a:lvl8pPr>
      <a:lvl9pPr marL="11764963" indent="-1104900" algn="l" defTabSz="4419600" rtl="0" fontAlgn="base">
        <a:spcBef>
          <a:spcPct val="20000"/>
        </a:spcBef>
        <a:spcAft>
          <a:spcPct val="0"/>
        </a:spcAft>
        <a:buChar char="»"/>
        <a:defRPr sz="97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notesSlide" Target="../notesSlides/notesSlide1.xml"/><Relationship Id="rId7" Type="http://schemas.openxmlformats.org/officeDocument/2006/relationships/oleObject" Target="../embeddings/oleObject1.bin"/><Relationship Id="rId12" Type="http://schemas.openxmlformats.org/officeDocument/2006/relationships/image" Target="../media/image3.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6.emf"/><Relationship Id="rId11" Type="http://schemas.openxmlformats.org/officeDocument/2006/relationships/oleObject" Target="../embeddings/oleObject3.bin"/><Relationship Id="rId5" Type="http://schemas.openxmlformats.org/officeDocument/2006/relationships/image" Target="../media/image5.jpg"/><Relationship Id="rId10" Type="http://schemas.openxmlformats.org/officeDocument/2006/relationships/image" Target="../media/image2.wmf"/><Relationship Id="rId4" Type="http://schemas.openxmlformats.org/officeDocument/2006/relationships/image" Target="../media/image4.jpg"/><Relationship Id="rId9"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400050"/>
            <a:ext cx="32042100" cy="1846263"/>
          </a:xfrm>
        </p:spPr>
        <p:txBody>
          <a:bodyPr/>
          <a:lstStyle/>
          <a:p>
            <a:pPr eaLnBrk="1" hangingPunct="1">
              <a:lnSpc>
                <a:spcPct val="70000"/>
              </a:lnSpc>
            </a:pPr>
            <a:r>
              <a:rPr lang="ru-RU" altLang="ru-RU" sz="4800" b="1" dirty="0" smtClean="0">
                <a:solidFill>
                  <a:schemeClr val="tx1"/>
                </a:solidFill>
                <a:cs typeface="Times New Roman" pitchFamily="18" charset="0"/>
              </a:rPr>
              <a:t>СРАВНИТЕЛЬНЫЙ АНАЛИЗ МЕТРОЛОГИЧЕСКИХ ХАРАКТЕРИСТИК СПЕКТРОМЕТРОВ </a:t>
            </a:r>
            <a:br>
              <a:rPr lang="ru-RU" altLang="ru-RU" sz="4800" b="1" dirty="0" smtClean="0">
                <a:solidFill>
                  <a:schemeClr val="tx1"/>
                </a:solidFill>
                <a:cs typeface="Times New Roman" pitchFamily="18" charset="0"/>
              </a:rPr>
            </a:br>
            <a:r>
              <a:rPr lang="ru-RU" altLang="ru-RU" sz="4800" b="1" dirty="0" smtClean="0">
                <a:solidFill>
                  <a:schemeClr val="tx1"/>
                </a:solidFill>
                <a:cs typeface="Times New Roman" pitchFamily="18" charset="0"/>
              </a:rPr>
              <a:t>АЛЬФА-ИЗЛУЧЕНИЯ «СЭА-13П1» И CANBERRA ALPHA ANALYST</a:t>
            </a:r>
            <a:endParaRPr lang="ru-RU" altLang="ru-RU" sz="4800" dirty="0" smtClean="0">
              <a:solidFill>
                <a:schemeClr val="tx1"/>
              </a:solidFill>
            </a:endParaRPr>
          </a:p>
        </p:txBody>
      </p:sp>
      <p:sp>
        <p:nvSpPr>
          <p:cNvPr id="6147" name="Rectangle 3"/>
          <p:cNvSpPr>
            <a:spLocks noGrp="1" noChangeArrowheads="1"/>
          </p:cNvSpPr>
          <p:nvPr>
            <p:ph type="subTitle" idx="1"/>
          </p:nvPr>
        </p:nvSpPr>
        <p:spPr>
          <a:xfrm>
            <a:off x="0" y="1984375"/>
            <a:ext cx="32042100" cy="863600"/>
          </a:xfrm>
        </p:spPr>
        <p:txBody>
          <a:bodyPr/>
          <a:lstStyle/>
          <a:p>
            <a:pPr eaLnBrk="1" hangingPunct="1">
              <a:lnSpc>
                <a:spcPct val="90000"/>
              </a:lnSpc>
              <a:defRPr/>
            </a:pPr>
            <a:r>
              <a:rPr lang="ru-RU" altLang="ru-RU" sz="4000" b="1" dirty="0" smtClean="0"/>
              <a:t>Кожанов А.А.</a:t>
            </a:r>
            <a:endParaRPr lang="ru-RU" altLang="ru-RU" sz="4000" b="1" dirty="0" smtClean="0">
              <a:cs typeface="Times New Roman" pitchFamily="18" charset="0"/>
            </a:endParaRPr>
          </a:p>
          <a:p>
            <a:pPr eaLnBrk="1" hangingPunct="1">
              <a:lnSpc>
                <a:spcPct val="70000"/>
              </a:lnSpc>
              <a:defRPr/>
            </a:pPr>
            <a:endParaRPr lang="ru-RU" altLang="ru-RU" sz="6600" dirty="0" smtClean="0">
              <a:effectLst>
                <a:outerShdw blurRad="38100" dist="38100" dir="2700000" algn="tl">
                  <a:srgbClr val="C0C0C0"/>
                </a:outerShdw>
              </a:effectLst>
              <a:cs typeface="Times New Roman" pitchFamily="18" charset="0"/>
            </a:endParaRPr>
          </a:p>
        </p:txBody>
      </p:sp>
      <p:sp>
        <p:nvSpPr>
          <p:cNvPr id="2052" name="Rectangle 106"/>
          <p:cNvSpPr>
            <a:spLocks noChangeArrowheads="1"/>
          </p:cNvSpPr>
          <p:nvPr/>
        </p:nvSpPr>
        <p:spPr bwMode="auto">
          <a:xfrm>
            <a:off x="0" y="0"/>
            <a:ext cx="126222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sp>
        <p:nvSpPr>
          <p:cNvPr id="2053" name="Rectangle 112"/>
          <p:cNvSpPr>
            <a:spLocks noChangeArrowheads="1"/>
          </p:cNvSpPr>
          <p:nvPr/>
        </p:nvSpPr>
        <p:spPr bwMode="auto">
          <a:xfrm>
            <a:off x="0" y="3003550"/>
            <a:ext cx="320421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ru-RU" altLang="ru-RU" sz="2500" dirty="0"/>
              <a:t>Акционерное общество «Государственный научный центр Научно-исследовательский институт атомных реакторов»</a:t>
            </a:r>
          </a:p>
        </p:txBody>
      </p:sp>
      <p:sp>
        <p:nvSpPr>
          <p:cNvPr id="2054" name="Rectangle 113"/>
          <p:cNvSpPr>
            <a:spLocks noChangeArrowheads="1"/>
          </p:cNvSpPr>
          <p:nvPr/>
        </p:nvSpPr>
        <p:spPr bwMode="auto">
          <a:xfrm>
            <a:off x="1411869" y="4473076"/>
            <a:ext cx="29522737" cy="1569660"/>
          </a:xfrm>
          <a:prstGeom prst="rect">
            <a:avLst/>
          </a:prstGeom>
          <a:noFill/>
          <a:ln w="9525">
            <a:noFill/>
            <a:miter lim="800000"/>
            <a:headEnd/>
            <a:tailEnd/>
          </a:ln>
          <a:effectLst/>
        </p:spPr>
        <p:txBody>
          <a:bodyPr anchor="ctr">
            <a:spAutoFit/>
          </a:bodyPr>
          <a:lstStyle/>
          <a:p>
            <a:pPr algn="ctr">
              <a:defRPr/>
            </a:pPr>
            <a:r>
              <a:rPr lang="ru-RU" b="1" dirty="0" smtClean="0"/>
              <a:t>ВВЕДЕНИЕ</a:t>
            </a:r>
            <a:endParaRPr lang="ru-RU" altLang="ru-RU" sz="2800" b="1" dirty="0">
              <a:solidFill>
                <a:schemeClr val="accent2"/>
              </a:solidFill>
            </a:endParaRPr>
          </a:p>
          <a:p>
            <a:pPr indent="720000" algn="just">
              <a:defRPr/>
            </a:pPr>
            <a:r>
              <a:rPr lang="ru-RU" dirty="0" smtClean="0"/>
              <a:t>Одним </a:t>
            </a:r>
            <a:r>
              <a:rPr lang="ru-RU" dirty="0"/>
              <a:t>из возможных методов регистрации альфа-частиц выступает </a:t>
            </a:r>
            <a:r>
              <a:rPr lang="ru-RU" dirty="0" smtClean="0"/>
              <a:t>альфа-спектрометрический </a:t>
            </a:r>
            <a:r>
              <a:rPr lang="ru-RU" dirty="0"/>
              <a:t>анализ. С помощью данного анализа можно проводить измерения энергетического спектра альфа-частиц, идентификацию альфа-нуклидов и определять их содержания в измеряемых пробах. </a:t>
            </a:r>
            <a:endParaRPr lang="en-US" altLang="ru-RU" b="1" dirty="0" smtClean="0"/>
          </a:p>
          <a:p>
            <a:pPr indent="720000" algn="just">
              <a:defRPr/>
            </a:pPr>
            <a:r>
              <a:rPr lang="ru-RU" altLang="ru-RU" dirty="0" smtClean="0"/>
              <a:t>Целью </a:t>
            </a:r>
            <a:r>
              <a:rPr lang="ru-RU" altLang="ru-RU" dirty="0"/>
              <a:t>данной работы является сравнительный анализ метрологических характеристик </a:t>
            </a:r>
            <a:r>
              <a:rPr lang="ru-RU" altLang="ru-RU" dirty="0" smtClean="0"/>
              <a:t>альфа-излучающих установок </a:t>
            </a:r>
            <a:r>
              <a:rPr lang="ru-RU" altLang="ru-RU" dirty="0"/>
              <a:t>«СЭА-13П1» и </a:t>
            </a:r>
            <a:r>
              <a:rPr lang="ru-RU" altLang="ru-RU" dirty="0" err="1"/>
              <a:t>Canberra</a:t>
            </a:r>
            <a:r>
              <a:rPr lang="ru-RU" altLang="ru-RU" dirty="0"/>
              <a:t> </a:t>
            </a:r>
            <a:r>
              <a:rPr lang="ru-RU" altLang="ru-RU" dirty="0" err="1"/>
              <a:t>Alpha</a:t>
            </a:r>
            <a:r>
              <a:rPr lang="ru-RU" altLang="ru-RU" dirty="0"/>
              <a:t> </a:t>
            </a:r>
            <a:r>
              <a:rPr lang="ru-RU" altLang="ru-RU" dirty="0" err="1"/>
              <a:t>Analyst</a:t>
            </a:r>
            <a:r>
              <a:rPr lang="ru-RU" altLang="ru-RU" dirty="0"/>
              <a:t>. </a:t>
            </a:r>
          </a:p>
        </p:txBody>
      </p:sp>
      <p:sp>
        <p:nvSpPr>
          <p:cNvPr id="2055" name="Line 140"/>
          <p:cNvSpPr>
            <a:spLocks noChangeShapeType="1"/>
          </p:cNvSpPr>
          <p:nvPr/>
        </p:nvSpPr>
        <p:spPr bwMode="auto">
          <a:xfrm>
            <a:off x="15441613" y="25022175"/>
            <a:ext cx="0"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2056" name="Line 141"/>
          <p:cNvSpPr>
            <a:spLocks noChangeShapeType="1"/>
          </p:cNvSpPr>
          <p:nvPr/>
        </p:nvSpPr>
        <p:spPr bwMode="auto">
          <a:xfrm>
            <a:off x="15441613" y="25184100"/>
            <a:ext cx="0"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2057" name="TextBox 1"/>
          <p:cNvSpPr txBox="1">
            <a:spLocks noChangeArrowheads="1"/>
          </p:cNvSpPr>
          <p:nvPr/>
        </p:nvSpPr>
        <p:spPr bwMode="auto">
          <a:xfrm>
            <a:off x="2938463" y="28749625"/>
            <a:ext cx="1079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ru-RU" altLang="ru-RU" baseline="30000">
                <a:solidFill>
                  <a:schemeClr val="bg1"/>
                </a:solidFill>
              </a:rPr>
              <a:t>227</a:t>
            </a:r>
            <a:r>
              <a:rPr lang="en-US" altLang="ru-RU">
                <a:solidFill>
                  <a:schemeClr val="bg1"/>
                </a:solidFill>
              </a:rPr>
              <a:t>Ac</a:t>
            </a:r>
            <a:endParaRPr lang="ru-RU" altLang="ru-RU">
              <a:solidFill>
                <a:schemeClr val="bg1"/>
              </a:solidFill>
            </a:endParaRPr>
          </a:p>
        </p:txBody>
      </p:sp>
      <p:sp>
        <p:nvSpPr>
          <p:cNvPr id="2058" name="TextBox 39"/>
          <p:cNvSpPr txBox="1">
            <a:spLocks noChangeArrowheads="1"/>
          </p:cNvSpPr>
          <p:nvPr/>
        </p:nvSpPr>
        <p:spPr bwMode="auto">
          <a:xfrm>
            <a:off x="5207000" y="28046363"/>
            <a:ext cx="1079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ru-RU" altLang="ru-RU" baseline="30000">
                <a:solidFill>
                  <a:schemeClr val="bg1"/>
                </a:solidFill>
              </a:rPr>
              <a:t>22</a:t>
            </a:r>
            <a:r>
              <a:rPr lang="en-US" altLang="ru-RU" baseline="30000">
                <a:solidFill>
                  <a:schemeClr val="bg1"/>
                </a:solidFill>
              </a:rPr>
              <a:t>3</a:t>
            </a:r>
            <a:r>
              <a:rPr lang="en-US" altLang="ru-RU">
                <a:solidFill>
                  <a:schemeClr val="bg1"/>
                </a:solidFill>
              </a:rPr>
              <a:t>Ra</a:t>
            </a:r>
            <a:endParaRPr lang="ru-RU" altLang="ru-RU">
              <a:solidFill>
                <a:schemeClr val="bg1"/>
              </a:solidFill>
            </a:endParaRPr>
          </a:p>
        </p:txBody>
      </p:sp>
      <p:sp>
        <p:nvSpPr>
          <p:cNvPr id="2059" name="TextBox 40"/>
          <p:cNvSpPr txBox="1">
            <a:spLocks noChangeArrowheads="1"/>
          </p:cNvSpPr>
          <p:nvPr/>
        </p:nvSpPr>
        <p:spPr bwMode="auto">
          <a:xfrm>
            <a:off x="9328150" y="25676225"/>
            <a:ext cx="1079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ru-RU" altLang="ru-RU" baseline="30000">
                <a:solidFill>
                  <a:schemeClr val="bg1"/>
                </a:solidFill>
              </a:rPr>
              <a:t>227</a:t>
            </a:r>
            <a:r>
              <a:rPr lang="en-US" altLang="ru-RU">
                <a:solidFill>
                  <a:schemeClr val="bg1"/>
                </a:solidFill>
              </a:rPr>
              <a:t>Th</a:t>
            </a:r>
            <a:endParaRPr lang="ru-RU" altLang="ru-RU">
              <a:solidFill>
                <a:schemeClr val="bg1"/>
              </a:solidFill>
            </a:endParaRPr>
          </a:p>
        </p:txBody>
      </p:sp>
      <p:sp>
        <p:nvSpPr>
          <p:cNvPr id="2060" name="TextBox 41"/>
          <p:cNvSpPr txBox="1">
            <a:spLocks noChangeArrowheads="1"/>
          </p:cNvSpPr>
          <p:nvPr/>
        </p:nvSpPr>
        <p:spPr bwMode="auto">
          <a:xfrm>
            <a:off x="12622213" y="24614188"/>
            <a:ext cx="1079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ru-RU" altLang="ru-RU" baseline="30000">
                <a:solidFill>
                  <a:schemeClr val="bg1"/>
                </a:solidFill>
              </a:rPr>
              <a:t>2</a:t>
            </a:r>
            <a:r>
              <a:rPr lang="en-US" altLang="ru-RU" baseline="30000">
                <a:solidFill>
                  <a:schemeClr val="bg1"/>
                </a:solidFill>
              </a:rPr>
              <a:t>11</a:t>
            </a:r>
            <a:r>
              <a:rPr lang="en-US" altLang="ru-RU">
                <a:solidFill>
                  <a:schemeClr val="bg1"/>
                </a:solidFill>
              </a:rPr>
              <a:t>Bi</a:t>
            </a:r>
            <a:endParaRPr lang="ru-RU" altLang="ru-RU">
              <a:solidFill>
                <a:schemeClr val="bg1"/>
              </a:solidFill>
            </a:endParaRPr>
          </a:p>
        </p:txBody>
      </p:sp>
      <p:sp>
        <p:nvSpPr>
          <p:cNvPr id="2061" name="Прямоугольник 44"/>
          <p:cNvSpPr>
            <a:spLocks noChangeArrowheads="1"/>
          </p:cNvSpPr>
          <p:nvPr/>
        </p:nvSpPr>
        <p:spPr bwMode="auto">
          <a:xfrm>
            <a:off x="15960725" y="7888288"/>
            <a:ext cx="14965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ru-RU" altLang="ru-RU"/>
              <a:t>          </a:t>
            </a:r>
          </a:p>
        </p:txBody>
      </p:sp>
      <p:sp>
        <p:nvSpPr>
          <p:cNvPr id="2062" name="Rectangle 61"/>
          <p:cNvSpPr>
            <a:spLocks noChangeArrowheads="1"/>
          </p:cNvSpPr>
          <p:nvPr/>
        </p:nvSpPr>
        <p:spPr bwMode="auto">
          <a:xfrm>
            <a:off x="0" y="0"/>
            <a:ext cx="320421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ru-RU" altLang="ru-RU"/>
          </a:p>
        </p:txBody>
      </p:sp>
      <p:sp>
        <p:nvSpPr>
          <p:cNvPr id="70" name="TextBox 69"/>
          <p:cNvSpPr txBox="1"/>
          <p:nvPr/>
        </p:nvSpPr>
        <p:spPr>
          <a:xfrm>
            <a:off x="1454769" y="7024714"/>
            <a:ext cx="28946845" cy="6001643"/>
          </a:xfrm>
          <a:prstGeom prst="rect">
            <a:avLst/>
          </a:prstGeom>
          <a:noFill/>
        </p:spPr>
        <p:txBody>
          <a:bodyPr wrap="square">
            <a:spAutoFit/>
          </a:bodyPr>
          <a:lstStyle/>
          <a:p>
            <a:pPr algn="ctr">
              <a:defRPr/>
            </a:pPr>
            <a:r>
              <a:rPr lang="ru-RU" b="1" cap="all" dirty="0" smtClean="0"/>
              <a:t>1. альфа-спектрометрический анализ</a:t>
            </a:r>
            <a:endParaRPr lang="ru-RU" sz="2800" b="1" cap="all" dirty="0"/>
          </a:p>
          <a:p>
            <a:pPr indent="714375" algn="just">
              <a:defRPr/>
            </a:pPr>
            <a:r>
              <a:rPr lang="ru-RU" dirty="0" smtClean="0"/>
              <a:t>Преимуществами </a:t>
            </a:r>
            <a:r>
              <a:rPr lang="ru-RU" dirty="0"/>
              <a:t>данного метода является возможность определения почти </a:t>
            </a:r>
            <a:r>
              <a:rPr lang="ru-RU" dirty="0" smtClean="0"/>
              <a:t>всех основных </a:t>
            </a:r>
            <a:r>
              <a:rPr lang="ru-RU" dirty="0"/>
              <a:t>альфа-излучателей. С его помощью можно также обнаружить содержащиеся </a:t>
            </a:r>
            <a:r>
              <a:rPr lang="ru-RU" dirty="0" smtClean="0"/>
              <a:t>в малых </a:t>
            </a:r>
            <a:r>
              <a:rPr lang="ru-RU" dirty="0"/>
              <a:t>количествах нуклиды </a:t>
            </a:r>
            <a:r>
              <a:rPr lang="ru-RU" dirty="0" smtClean="0"/>
              <a:t>Pu-238</a:t>
            </a:r>
            <a:r>
              <a:rPr lang="ru-RU" dirty="0"/>
              <a:t>, </a:t>
            </a:r>
            <a:r>
              <a:rPr lang="en-US" dirty="0" smtClean="0"/>
              <a:t>Pu-239, </a:t>
            </a:r>
            <a:r>
              <a:rPr lang="ru-RU" dirty="0" smtClean="0"/>
              <a:t>Cm-242</a:t>
            </a:r>
            <a:r>
              <a:rPr lang="en-US" dirty="0" smtClean="0"/>
              <a:t>, </a:t>
            </a:r>
            <a:r>
              <a:rPr lang="ru-RU" dirty="0" smtClean="0"/>
              <a:t>Cm-244</a:t>
            </a:r>
            <a:r>
              <a:rPr lang="ru-RU" dirty="0" smtClean="0">
                <a:solidFill>
                  <a:srgbClr val="FF0000"/>
                </a:solidFill>
              </a:rPr>
              <a:t>. </a:t>
            </a:r>
            <a:r>
              <a:rPr lang="ru-RU" dirty="0"/>
              <a:t>Однако </a:t>
            </a:r>
            <a:r>
              <a:rPr lang="ru-RU" dirty="0" smtClean="0"/>
              <a:t>имеются изотопы</a:t>
            </a:r>
            <a:r>
              <a:rPr lang="ru-RU" dirty="0"/>
              <a:t>, например </a:t>
            </a:r>
            <a:r>
              <a:rPr lang="ru-RU" dirty="0" smtClean="0"/>
              <a:t>Pu-239 </a:t>
            </a:r>
            <a:r>
              <a:rPr lang="ru-RU" dirty="0"/>
              <a:t>и </a:t>
            </a:r>
            <a:r>
              <a:rPr lang="ru-RU" dirty="0" smtClean="0"/>
              <a:t>Pu-240</a:t>
            </a:r>
            <a:r>
              <a:rPr lang="ru-RU" dirty="0"/>
              <a:t>, альфа-пики которых трудноразличимы. К </a:t>
            </a:r>
            <a:r>
              <a:rPr lang="ru-RU" dirty="0" smtClean="0"/>
              <a:t>недостаткам альфа-спектрометрического </a:t>
            </a:r>
            <a:r>
              <a:rPr lang="ru-RU" dirty="0"/>
              <a:t>анализа можно отнести сложность </a:t>
            </a:r>
            <a:r>
              <a:rPr lang="ru-RU" dirty="0" err="1"/>
              <a:t>пробоподготовки</a:t>
            </a:r>
            <a:r>
              <a:rPr lang="ru-RU" dirty="0"/>
              <a:t> образцов, относительно низкую разрешающую способность и сложность обработки </a:t>
            </a:r>
            <a:r>
              <a:rPr lang="ru-RU" dirty="0" smtClean="0"/>
              <a:t>полученных спектров</a:t>
            </a:r>
            <a:r>
              <a:rPr lang="ru-RU" dirty="0"/>
              <a:t> </a:t>
            </a:r>
            <a:r>
              <a:rPr lang="en-US" dirty="0" smtClean="0"/>
              <a:t>[</a:t>
            </a:r>
            <a:r>
              <a:rPr lang="ru-RU" dirty="0" smtClean="0"/>
              <a:t>5</a:t>
            </a:r>
            <a:r>
              <a:rPr lang="en-US" dirty="0" smtClean="0"/>
              <a:t>].</a:t>
            </a:r>
            <a:endParaRPr lang="ru-RU" dirty="0" smtClean="0"/>
          </a:p>
          <a:p>
            <a:pPr indent="714375" algn="just">
              <a:defRPr/>
            </a:pPr>
            <a:r>
              <a:rPr lang="ru-RU" dirty="0" smtClean="0"/>
              <a:t>Результаты </a:t>
            </a:r>
            <a:r>
              <a:rPr lang="ru-RU" dirty="0"/>
              <a:t>анализа зависят от многих факторов, в том числе от процессов </a:t>
            </a:r>
            <a:r>
              <a:rPr lang="ru-RU" dirty="0" err="1" smtClean="0"/>
              <a:t>проотбора</a:t>
            </a:r>
            <a:r>
              <a:rPr lang="ru-RU" dirty="0" smtClean="0"/>
              <a:t>, </a:t>
            </a:r>
            <a:r>
              <a:rPr lang="ru-RU" dirty="0" err="1" smtClean="0"/>
              <a:t>пробоподготовки</a:t>
            </a:r>
            <a:r>
              <a:rPr lang="ru-RU" dirty="0"/>
              <a:t>, условий проведения эксперимента. Поэтому целесообразно и </a:t>
            </a:r>
            <a:r>
              <a:rPr lang="ru-RU" dirty="0" smtClean="0"/>
              <a:t>актуально проводить </a:t>
            </a:r>
            <a:r>
              <a:rPr lang="ru-RU" dirty="0"/>
              <a:t>исследования, которые позволят выявить оптимальные условия для </a:t>
            </a:r>
            <a:r>
              <a:rPr lang="ru-RU" dirty="0" smtClean="0"/>
              <a:t>проведения альфа-спектрометрических </a:t>
            </a:r>
            <a:r>
              <a:rPr lang="ru-RU" dirty="0"/>
              <a:t>измерений, а также улучшить точность </a:t>
            </a:r>
            <a:r>
              <a:rPr lang="ru-RU" dirty="0" smtClean="0"/>
              <a:t>анализа.</a:t>
            </a:r>
          </a:p>
          <a:p>
            <a:pPr indent="714375" algn="just">
              <a:defRPr/>
            </a:pPr>
            <a:r>
              <a:rPr lang="ru-RU" dirty="0" smtClean="0"/>
              <a:t>В </a:t>
            </a:r>
            <a:r>
              <a:rPr lang="ru-RU" dirty="0"/>
              <a:t>качестве детекторов альфа-излучения с наилучшей стороны зарекомендовали </a:t>
            </a:r>
            <a:r>
              <a:rPr lang="ru-RU" dirty="0" smtClean="0"/>
              <a:t>себя пассивные </a:t>
            </a:r>
            <a:r>
              <a:rPr lang="ru-RU" dirty="0"/>
              <a:t>ионно-имплантированные планарные кремниевые детекторы (</a:t>
            </a:r>
            <a:r>
              <a:rPr lang="ru-RU" dirty="0" smtClean="0"/>
              <a:t>PIPS-детекторы). Преимуществами </a:t>
            </a:r>
            <a:r>
              <a:rPr lang="ru-RU" dirty="0"/>
              <a:t>их являются высокая разрешающая способность, </a:t>
            </a:r>
            <a:r>
              <a:rPr lang="ru-RU" dirty="0" smtClean="0"/>
              <a:t>высокая чувствительность</a:t>
            </a:r>
            <a:r>
              <a:rPr lang="ru-RU" dirty="0"/>
              <a:t>, тонкое входное окно, а также низкие уровни шума. Действие </a:t>
            </a:r>
            <a:r>
              <a:rPr lang="ru-RU" dirty="0" smtClean="0"/>
              <a:t>детектора основывается </a:t>
            </a:r>
            <a:r>
              <a:rPr lang="ru-RU" dirty="0"/>
              <a:t>на полном поглощении энергии альфа-частиц, в результате </a:t>
            </a:r>
            <a:r>
              <a:rPr lang="ru-RU" dirty="0" smtClean="0"/>
              <a:t>которого образованные </a:t>
            </a:r>
            <a:r>
              <a:rPr lang="ru-RU" dirty="0"/>
              <a:t>заряды преобразуются в электрические импульсы с </a:t>
            </a:r>
            <a:r>
              <a:rPr lang="ru-RU" dirty="0" smtClean="0"/>
              <a:t>амплитудой, пропорциональной </a:t>
            </a:r>
            <a:r>
              <a:rPr lang="ru-RU" dirty="0"/>
              <a:t>поглощённой энергии частиц. Затем импульсы обрабатываются </a:t>
            </a:r>
            <a:r>
              <a:rPr lang="ru-RU" dirty="0" smtClean="0"/>
              <a:t>и, исходя из </a:t>
            </a:r>
            <a:r>
              <a:rPr lang="ru-RU" dirty="0"/>
              <a:t>полученного альфа-спектра, производится анализ образца. Так как альфа-частицы </a:t>
            </a:r>
            <a:r>
              <a:rPr lang="ru-RU" dirty="0" smtClean="0"/>
              <a:t>теряют свою </a:t>
            </a:r>
            <a:r>
              <a:rPr lang="ru-RU" dirty="0"/>
              <a:t>энергию при взаимодействии с молекулами воздуха, детектор помещается </a:t>
            </a:r>
            <a:r>
              <a:rPr lang="ru-RU" dirty="0" smtClean="0"/>
              <a:t>в вакуумную </a:t>
            </a:r>
            <a:r>
              <a:rPr lang="ru-RU" dirty="0"/>
              <a:t>камеру, давление в которой поддерживается менее 0,5 мм. ртутного </a:t>
            </a:r>
            <a:r>
              <a:rPr lang="ru-RU" dirty="0" smtClean="0"/>
              <a:t>столба.</a:t>
            </a:r>
          </a:p>
          <a:p>
            <a:pPr indent="714375" algn="just"/>
            <a:r>
              <a:rPr lang="ru-RU" dirty="0" smtClean="0"/>
              <a:t>В спектрометрии ионизирующих излучений одной из важнейших характеристик является величина полной ширины пика на его полувысоте (ПШПВ). Вследствие физических процессов, происходящих в исследуемом веществе пробы, а также в зависимости от геометрии измерений пики полного поглощения в спектре отклоняются от дискретного значения и начинают расширяться, что осложняет проведение качественного и количественного анализа материалов. Поэтому возникает необходимость сужения пика при идентификации неизвестных изотопов, то есть снижения значения ПШПВ. Полная ширина пика на его полувысоте также определяет энергетическое разрешение спектрометра, то есть расстояние между двумя пиками, которые прибор позволяет идентифицировать как разные. </a:t>
            </a:r>
          </a:p>
          <a:p>
            <a:pPr indent="714375" algn="just"/>
            <a:r>
              <a:rPr lang="ru-RU" dirty="0" smtClean="0"/>
              <a:t>Пики в альфа-спектрах, измеренных с помощью высококачественных полупроводниковых кремниевых детекторов, обычно имеют величину ПШПВ около 30 кэВ, что позволяет решать некоторые практические задачи, но не обеспечивает полного разделения всех альфа-пиков. Причиной этого являются малые различия энергий некоторых регистрируемых частиц</a:t>
            </a:r>
            <a:r>
              <a:rPr lang="en-US" dirty="0" smtClean="0"/>
              <a:t> [5]</a:t>
            </a:r>
            <a:r>
              <a:rPr lang="ru-RU" dirty="0" smtClean="0"/>
              <a:t>.</a:t>
            </a:r>
            <a:endParaRPr lang="ru-RU" dirty="0"/>
          </a:p>
        </p:txBody>
      </p:sp>
      <p:sp>
        <p:nvSpPr>
          <p:cNvPr id="94" name="TextBox 93"/>
          <p:cNvSpPr txBox="1"/>
          <p:nvPr/>
        </p:nvSpPr>
        <p:spPr>
          <a:xfrm>
            <a:off x="1365438" y="41876586"/>
            <a:ext cx="28989745" cy="2985433"/>
          </a:xfrm>
          <a:prstGeom prst="rect">
            <a:avLst/>
          </a:prstGeom>
          <a:noFill/>
        </p:spPr>
        <p:txBody>
          <a:bodyPr wrap="square">
            <a:spAutoFit/>
          </a:bodyPr>
          <a:lstStyle/>
          <a:p>
            <a:pPr algn="just">
              <a:defRPr/>
            </a:pPr>
            <a:endParaRPr lang="ru-RU" b="1" cap="all" dirty="0" smtClean="0"/>
          </a:p>
          <a:p>
            <a:pPr algn="ctr">
              <a:defRPr/>
            </a:pPr>
            <a:r>
              <a:rPr lang="ru-RU" b="1" cap="all" dirty="0" smtClean="0"/>
              <a:t>Список </a:t>
            </a:r>
            <a:r>
              <a:rPr lang="ru-RU" b="1" cap="all" dirty="0"/>
              <a:t>литературы</a:t>
            </a:r>
            <a:r>
              <a:rPr lang="ru-RU" b="1" cap="all" dirty="0" smtClean="0"/>
              <a:t>:</a:t>
            </a:r>
            <a:endParaRPr lang="ru-RU" b="1" cap="all" dirty="0"/>
          </a:p>
          <a:p>
            <a:pPr marL="457200" indent="-457200" algn="just">
              <a:buAutoNum type="arabicPeriod"/>
              <a:defRPr/>
            </a:pPr>
            <a:r>
              <a:rPr lang="ru-RU" sz="2000" dirty="0" smtClean="0"/>
              <a:t>Спектрометр </a:t>
            </a:r>
            <a:r>
              <a:rPr lang="ru-RU" sz="2000" dirty="0"/>
              <a:t>энергии альфа-излучения полупроводниковый СЭА-13П1 ведомость эксплуатационных документов паспорт руководство по эксплуатации: ТУ 6240-003-23521658-96 (ДЦКИ.412131.003 ТУ) – 1996. </a:t>
            </a:r>
            <a:r>
              <a:rPr lang="ru-RU" sz="2000" dirty="0" err="1"/>
              <a:t>введ</a:t>
            </a:r>
            <a:r>
              <a:rPr lang="ru-RU" sz="2000" dirty="0"/>
              <a:t>. 06.02.96</a:t>
            </a:r>
            <a:r>
              <a:rPr lang="ru-RU" sz="2000" dirty="0" smtClean="0"/>
              <a:t>.</a:t>
            </a:r>
          </a:p>
          <a:p>
            <a:pPr marL="457200" indent="-457200" algn="just">
              <a:buAutoNum type="arabicPeriod"/>
              <a:defRPr/>
            </a:pPr>
            <a:r>
              <a:rPr lang="ru-RU" sz="2000" dirty="0" smtClean="0"/>
              <a:t>Руководство </a:t>
            </a:r>
            <a:r>
              <a:rPr lang="ru-RU" sz="2000" dirty="0"/>
              <a:t>пользователя спектрометрической системой </a:t>
            </a:r>
            <a:r>
              <a:rPr lang="en-US" sz="2000" dirty="0"/>
              <a:t>Genie</a:t>
            </a:r>
            <a:r>
              <a:rPr lang="ru-RU" sz="2000" dirty="0"/>
              <a:t> 2000 2.1., техническое описание и инструкция по эксплуатации, </a:t>
            </a:r>
            <a:r>
              <a:rPr lang="en-US" sz="2000" dirty="0"/>
              <a:t>Canberra Industries </a:t>
            </a:r>
            <a:r>
              <a:rPr lang="en-US" sz="2000" dirty="0" err="1"/>
              <a:t>Inc</a:t>
            </a:r>
            <a:r>
              <a:rPr lang="ru-RU" sz="2000" dirty="0"/>
              <a:t>. США</a:t>
            </a:r>
            <a:r>
              <a:rPr lang="ru-RU" sz="2000" dirty="0" smtClean="0"/>
              <a:t>.</a:t>
            </a:r>
            <a:endParaRPr lang="en-US" sz="2000" dirty="0" smtClean="0"/>
          </a:p>
          <a:p>
            <a:pPr marL="457200" indent="-457200" algn="just">
              <a:buFontTx/>
              <a:buAutoNum type="arabicPeriod"/>
              <a:defRPr/>
            </a:pPr>
            <a:r>
              <a:rPr lang="ru-RU" sz="2000" dirty="0" smtClean="0"/>
              <a:t>Свидетельство </a:t>
            </a:r>
            <a:r>
              <a:rPr lang="ru-RU" sz="2000" dirty="0"/>
              <a:t>№ 413/955-18 от 5.03.2018 г. выдано ОАО «Радиевый Институт имени В.Г. </a:t>
            </a:r>
            <a:r>
              <a:rPr lang="ru-RU" sz="2000" dirty="0" err="1"/>
              <a:t>Хлопина</a:t>
            </a:r>
            <a:r>
              <a:rPr lang="ru-RU" sz="2000" dirty="0"/>
              <a:t>» на комплект образцовых спектрометрических источников альфа-излучения типа </a:t>
            </a:r>
            <a:r>
              <a:rPr lang="ru-RU" sz="2000" dirty="0" smtClean="0"/>
              <a:t>ОСАИ.</a:t>
            </a:r>
          </a:p>
          <a:p>
            <a:pPr marL="457200" indent="-457200" algn="just">
              <a:buFontTx/>
              <a:buAutoNum type="arabicPeriod"/>
              <a:defRPr/>
            </a:pPr>
            <a:r>
              <a:rPr lang="ru-RU" sz="2000" dirty="0" smtClean="0"/>
              <a:t>Свидетельство </a:t>
            </a:r>
            <a:r>
              <a:rPr lang="ru-RU" sz="2000" dirty="0"/>
              <a:t>№513</a:t>
            </a:r>
            <a:r>
              <a:rPr lang="en-US" sz="2000" dirty="0"/>
              <a:t>/182-19 </a:t>
            </a:r>
            <a:r>
              <a:rPr lang="ru-RU" sz="2000" dirty="0" smtClean="0"/>
              <a:t>от 22.10.2019 </a:t>
            </a:r>
            <a:r>
              <a:rPr lang="ru-RU" sz="2000" dirty="0"/>
              <a:t>г. выдано ОАО «Радиевый Институт имени В.Г. </a:t>
            </a:r>
            <a:r>
              <a:rPr lang="ru-RU" sz="2000" dirty="0" err="1"/>
              <a:t>Хлопина</a:t>
            </a:r>
            <a:r>
              <a:rPr lang="ru-RU" sz="2000" dirty="0"/>
              <a:t>» на комплект образцовых спектрометрических источников альфа-излучения типа </a:t>
            </a:r>
            <a:r>
              <a:rPr lang="ru-RU" sz="2000" dirty="0" smtClean="0"/>
              <a:t>ОСАИ</a:t>
            </a:r>
            <a:r>
              <a:rPr lang="ru-RU" sz="2000" dirty="0"/>
              <a:t>.</a:t>
            </a:r>
          </a:p>
          <a:p>
            <a:pPr marL="457200" indent="-457200" algn="just">
              <a:buFontTx/>
              <a:buAutoNum type="arabicPeriod"/>
              <a:defRPr/>
            </a:pPr>
            <a:r>
              <a:rPr lang="ru-RU" sz="2000" dirty="0" err="1" smtClean="0"/>
              <a:t>Еремеева</a:t>
            </a:r>
            <a:r>
              <a:rPr lang="ru-RU" sz="2000" dirty="0" smtClean="0"/>
              <a:t> </a:t>
            </a:r>
            <a:r>
              <a:rPr lang="ru-RU" sz="2000" dirty="0"/>
              <a:t>Т.А., </a:t>
            </a:r>
            <a:r>
              <a:rPr lang="ru-RU" sz="2000" dirty="0" err="1"/>
              <a:t>Чурсин</a:t>
            </a:r>
            <a:r>
              <a:rPr lang="ru-RU" sz="2000" dirty="0"/>
              <a:t> С.С. Влияние геометрии измерений на точность альфа-спектрометрического анализа // ЭКОЛОГИЧЕСКАЯ, ПРОМЫШЛЕННАЯ И ЭНЕРГЕТИЧЕСКАЯ БЕЗОПАСНОСТЬ – 2017 : Сборник статей по материалам научно-практической конференции с международным участием (Севастополь, 11-15 сентября 2017). – Севастополь, 2017. ‒ С.452-454. </a:t>
            </a:r>
            <a:endParaRPr lang="ru-RU" sz="2000" dirty="0" smtClean="0"/>
          </a:p>
          <a:p>
            <a:pPr marL="457200" indent="-457200" algn="just">
              <a:buFontTx/>
              <a:buAutoNum type="arabicPeriod"/>
              <a:defRPr/>
            </a:pPr>
            <a:r>
              <a:rPr lang="ru-RU" sz="2000" dirty="0"/>
              <a:t>Комплекс программного обеспечения </a:t>
            </a:r>
            <a:r>
              <a:rPr lang="ru-RU" sz="2000" dirty="0" err="1"/>
              <a:t>SpectraLine</a:t>
            </a:r>
            <a:r>
              <a:rPr lang="ru-RU" sz="2000" dirty="0"/>
              <a:t> – ADA. Обработка альфа-спектров. Руководство пользователя. Москва п. Менделеево, ООО «ЛСРМ», </a:t>
            </a:r>
            <a:r>
              <a:rPr lang="ru-RU" sz="2000" dirty="0" smtClean="0"/>
              <a:t>2019 </a:t>
            </a:r>
            <a:r>
              <a:rPr lang="ru-RU" sz="2000" dirty="0"/>
              <a:t>г.</a:t>
            </a:r>
            <a:endParaRPr lang="en-US" sz="2000" dirty="0"/>
          </a:p>
        </p:txBody>
      </p:sp>
      <p:sp>
        <p:nvSpPr>
          <p:cNvPr id="37" name="TextBox 36"/>
          <p:cNvSpPr txBox="1"/>
          <p:nvPr/>
        </p:nvSpPr>
        <p:spPr>
          <a:xfrm>
            <a:off x="1454769" y="13515361"/>
            <a:ext cx="28946845" cy="19297590"/>
          </a:xfrm>
          <a:prstGeom prst="rect">
            <a:avLst/>
          </a:prstGeom>
          <a:noFill/>
        </p:spPr>
        <p:txBody>
          <a:bodyPr wrap="square">
            <a:spAutoFit/>
          </a:bodyPr>
          <a:lstStyle/>
          <a:p>
            <a:pPr indent="542925" algn="ctr"/>
            <a:r>
              <a:rPr lang="ru-RU" altLang="ru-RU" b="1" cap="all" dirty="0" smtClean="0">
                <a:solidFill>
                  <a:schemeClr val="tx1"/>
                </a:solidFill>
                <a:cs typeface="Times New Roman" pitchFamily="18" charset="0"/>
              </a:rPr>
              <a:t>2. Спектрометры  АЛЬФА-ИЗЛУЧЕНИЯ «СЭА-13П1» И CANBERRA ALPHA ANALYST</a:t>
            </a:r>
            <a:endParaRPr lang="ru-RU" dirty="0"/>
          </a:p>
          <a:p>
            <a:pPr indent="714375" algn="just"/>
            <a:r>
              <a:rPr lang="ru-RU" dirty="0" smtClean="0"/>
              <a:t>В </a:t>
            </a:r>
            <a:r>
              <a:rPr lang="ru-RU" dirty="0"/>
              <a:t>основу работы </a:t>
            </a:r>
            <a:r>
              <a:rPr lang="ru-RU" dirty="0" smtClean="0"/>
              <a:t>спектрометров </a:t>
            </a:r>
            <a:r>
              <a:rPr lang="ru-RU" dirty="0"/>
              <a:t>положен принцип преобразования энергии альфа-частиц, попадающих на полупроводниковый детектор, расположенный в вакуумной камере, в электрические импульсы пропорциональной амплитуды с последующей их регистрацией и анализом. В блок измерительной камеры альфа спектрометра «СЭА-13П1» </a:t>
            </a:r>
            <a:r>
              <a:rPr lang="en-US" dirty="0" smtClean="0"/>
              <a:t>(</a:t>
            </a:r>
            <a:r>
              <a:rPr lang="ru-RU" dirty="0" smtClean="0"/>
              <a:t>рисунок 1) и </a:t>
            </a:r>
            <a:r>
              <a:rPr lang="ru-RU" dirty="0"/>
              <a:t>C</a:t>
            </a:r>
            <a:r>
              <a:rPr lang="en-US" dirty="0" err="1"/>
              <a:t>anberra</a:t>
            </a:r>
            <a:r>
              <a:rPr lang="en-US" dirty="0"/>
              <a:t> Alpha </a:t>
            </a:r>
            <a:r>
              <a:rPr lang="en-US" dirty="0" smtClean="0"/>
              <a:t>Analyst</a:t>
            </a:r>
            <a:r>
              <a:rPr lang="ru-RU" dirty="0" smtClean="0"/>
              <a:t> (рисунок 2)</a:t>
            </a:r>
            <a:r>
              <a:rPr lang="en-US" dirty="0" smtClean="0"/>
              <a:t> </a:t>
            </a:r>
            <a:r>
              <a:rPr lang="ru-RU" dirty="0"/>
              <a:t>установлен кремниевый полупроводниковый детектор площадью чувствительной поверхности 450 мм</a:t>
            </a:r>
            <a:r>
              <a:rPr lang="ru-RU" baseline="30000" dirty="0"/>
              <a:t>2</a:t>
            </a:r>
            <a:r>
              <a:rPr lang="ru-RU" dirty="0"/>
              <a:t>. Обработка </a:t>
            </a:r>
            <a:r>
              <a:rPr lang="ru-RU" dirty="0" smtClean="0"/>
              <a:t>спектров </a:t>
            </a:r>
            <a:r>
              <a:rPr lang="ru-RU" dirty="0"/>
              <a:t>производится с помощью прикладного программного обеспечения </a:t>
            </a:r>
            <a:r>
              <a:rPr lang="en-US" dirty="0" err="1" smtClean="0"/>
              <a:t>SpectraLine</a:t>
            </a:r>
            <a:r>
              <a:rPr lang="ru-RU" dirty="0" smtClean="0"/>
              <a:t>ADA. Измерение проб </a:t>
            </a:r>
            <a:r>
              <a:rPr lang="ru-RU" dirty="0"/>
              <a:t>можно проводить на расстояние от 5 до 50 мм от </a:t>
            </a:r>
            <a:r>
              <a:rPr lang="ru-RU" dirty="0" smtClean="0"/>
              <a:t>детектора </a:t>
            </a:r>
            <a:r>
              <a:rPr lang="en-US" dirty="0" smtClean="0"/>
              <a:t>[1, 2]</a:t>
            </a:r>
            <a:r>
              <a:rPr lang="ru-RU" dirty="0" smtClean="0"/>
              <a:t>. </a:t>
            </a:r>
            <a:endParaRPr lang="ru-RU" dirty="0"/>
          </a:p>
          <a:p>
            <a:pPr algn="ctr"/>
            <a:endParaRPr lang="en-US" b="1" dirty="0" smtClean="0"/>
          </a:p>
          <a:p>
            <a:pPr algn="ctr"/>
            <a:endParaRPr lang="en-US" b="1" dirty="0" smtClean="0"/>
          </a:p>
          <a:p>
            <a:pPr algn="ctr"/>
            <a:endParaRPr lang="en-US" b="1" dirty="0"/>
          </a:p>
          <a:p>
            <a:pPr algn="ctr"/>
            <a:endParaRPr lang="ru-RU" b="1" dirty="0" smtClean="0"/>
          </a:p>
          <a:p>
            <a:pPr algn="ctr"/>
            <a:endParaRPr lang="ru-RU" b="1" dirty="0"/>
          </a:p>
          <a:p>
            <a:pPr algn="ctr"/>
            <a:endParaRPr lang="ru-RU" b="1" dirty="0" smtClean="0"/>
          </a:p>
          <a:p>
            <a:pPr algn="ctr"/>
            <a:endParaRPr lang="ru-RU" b="1" dirty="0"/>
          </a:p>
          <a:p>
            <a:pPr algn="ctr"/>
            <a:endParaRPr lang="ru-RU" b="1" dirty="0" smtClean="0"/>
          </a:p>
          <a:p>
            <a:pPr algn="ctr"/>
            <a:endParaRPr lang="ru-RU" b="1" dirty="0"/>
          </a:p>
          <a:p>
            <a:pPr algn="ctr"/>
            <a:endParaRPr lang="ru-RU" b="1" dirty="0" smtClean="0"/>
          </a:p>
          <a:p>
            <a:pPr algn="ctr"/>
            <a:endParaRPr lang="ru-RU" b="1" dirty="0"/>
          </a:p>
          <a:p>
            <a:pPr algn="ctr"/>
            <a:endParaRPr lang="ru-RU" b="1" dirty="0" smtClean="0"/>
          </a:p>
          <a:p>
            <a:pPr algn="ctr"/>
            <a:endParaRPr lang="ru-RU" b="1" dirty="0"/>
          </a:p>
          <a:p>
            <a:pPr algn="ctr"/>
            <a:endParaRPr lang="ru-RU" b="1" dirty="0" smtClean="0"/>
          </a:p>
          <a:p>
            <a:pPr algn="ctr"/>
            <a:endParaRPr lang="ru-RU" b="1" dirty="0"/>
          </a:p>
          <a:p>
            <a:pPr algn="ctr"/>
            <a:endParaRPr lang="ru-RU" b="1" dirty="0" smtClean="0"/>
          </a:p>
          <a:p>
            <a:pPr algn="ctr"/>
            <a:endParaRPr lang="ru-RU" b="1" dirty="0"/>
          </a:p>
          <a:p>
            <a:pPr algn="ctr"/>
            <a:endParaRPr lang="ru-RU" b="1" dirty="0" smtClean="0"/>
          </a:p>
          <a:p>
            <a:pPr algn="ctr"/>
            <a:endParaRPr lang="ru-RU" b="1" dirty="0" smtClean="0"/>
          </a:p>
          <a:p>
            <a:pPr algn="ctr"/>
            <a:endParaRPr lang="ru-RU" b="1" dirty="0"/>
          </a:p>
          <a:p>
            <a:pPr algn="ctr"/>
            <a:endParaRPr lang="ru-RU" b="1" dirty="0" smtClean="0"/>
          </a:p>
          <a:p>
            <a:pPr algn="ctr"/>
            <a:endParaRPr lang="ru-RU" b="1" dirty="0" smtClean="0"/>
          </a:p>
          <a:p>
            <a:pPr algn="ctr"/>
            <a:r>
              <a:rPr lang="ru-RU" b="1" dirty="0" smtClean="0"/>
              <a:t>2.1 Определение метрологических характеристик спектрометра</a:t>
            </a:r>
            <a:endParaRPr lang="en-US" b="1" dirty="0" smtClean="0">
              <a:solidFill>
                <a:srgbClr val="FF0000"/>
              </a:solidFill>
            </a:endParaRPr>
          </a:p>
          <a:p>
            <a:pPr indent="714375" algn="just"/>
            <a:r>
              <a:rPr lang="ru-RU" dirty="0"/>
              <a:t>Подготовку установок к работе проводили в соответствии с техническим описанием и инструкцией по </a:t>
            </a:r>
            <a:r>
              <a:rPr lang="ru-RU" dirty="0" smtClean="0"/>
              <a:t>эксплуатации. При </a:t>
            </a:r>
            <a:r>
              <a:rPr lang="ru-RU" dirty="0"/>
              <a:t>проведении измерений выполняли следующие </a:t>
            </a:r>
            <a:r>
              <a:rPr lang="ru-RU" dirty="0" smtClean="0"/>
              <a:t>условия:</a:t>
            </a:r>
            <a:r>
              <a:rPr lang="en-US" dirty="0" smtClean="0"/>
              <a:t> </a:t>
            </a:r>
            <a:r>
              <a:rPr lang="ru-RU" dirty="0" smtClean="0"/>
              <a:t>температура </a:t>
            </a:r>
            <a:r>
              <a:rPr lang="ru-RU" dirty="0"/>
              <a:t>окружающей среды (20 </a:t>
            </a:r>
            <a:r>
              <a:rPr lang="ru-RU" dirty="0">
                <a:sym typeface="Symbol"/>
              </a:rPr>
              <a:t></a:t>
            </a:r>
            <a:r>
              <a:rPr lang="ru-RU" dirty="0"/>
              <a:t> 5) </a:t>
            </a:r>
            <a:r>
              <a:rPr lang="ru-RU" baseline="30000" dirty="0" smtClean="0"/>
              <a:t>0</a:t>
            </a:r>
            <a:r>
              <a:rPr lang="ru-RU" dirty="0" smtClean="0"/>
              <a:t>С,  атмосферное </a:t>
            </a:r>
            <a:r>
              <a:rPr lang="ru-RU" dirty="0"/>
              <a:t>давление (101</a:t>
            </a:r>
            <a:r>
              <a:rPr lang="en-US" dirty="0"/>
              <a:t> </a:t>
            </a:r>
            <a:r>
              <a:rPr lang="ru-RU" dirty="0">
                <a:sym typeface="Symbol"/>
              </a:rPr>
              <a:t></a:t>
            </a:r>
            <a:r>
              <a:rPr lang="ru-RU" dirty="0"/>
              <a:t> 4) </a:t>
            </a:r>
            <a:r>
              <a:rPr lang="ru-RU" dirty="0" smtClean="0"/>
              <a:t>кПа, давление </a:t>
            </a:r>
            <a:r>
              <a:rPr lang="ru-RU" dirty="0"/>
              <a:t>в камере блока детектирования не более 10</a:t>
            </a:r>
            <a:r>
              <a:rPr lang="ru-RU" baseline="30000" dirty="0"/>
              <a:t>-1</a:t>
            </a:r>
            <a:r>
              <a:rPr lang="ru-RU" dirty="0"/>
              <a:t> мм рт. </a:t>
            </a:r>
            <a:r>
              <a:rPr lang="ru-RU" dirty="0" smtClean="0"/>
              <a:t>ст., напряжение </a:t>
            </a:r>
            <a:r>
              <a:rPr lang="ru-RU" dirty="0"/>
              <a:t>на детекторе (10 </a:t>
            </a:r>
            <a:r>
              <a:rPr lang="ru-RU" dirty="0">
                <a:sym typeface="Symbol"/>
              </a:rPr>
              <a:t></a:t>
            </a:r>
            <a:r>
              <a:rPr lang="ru-RU" dirty="0"/>
              <a:t> 0,2) </a:t>
            </a:r>
            <a:r>
              <a:rPr lang="ru-RU" dirty="0" smtClean="0"/>
              <a:t>В, напряжение </a:t>
            </a:r>
            <a:r>
              <a:rPr lang="ru-RU" dirty="0"/>
              <a:t>питания сети (220 </a:t>
            </a:r>
            <a:r>
              <a:rPr lang="ru-RU" dirty="0">
                <a:sym typeface="Symbol"/>
              </a:rPr>
              <a:t></a:t>
            </a:r>
            <a:r>
              <a:rPr lang="ru-RU" dirty="0"/>
              <a:t> 4,4) В с частотой (50 </a:t>
            </a:r>
            <a:r>
              <a:rPr lang="ru-RU" dirty="0">
                <a:sym typeface="Symbol"/>
              </a:rPr>
              <a:t></a:t>
            </a:r>
            <a:r>
              <a:rPr lang="ru-RU" dirty="0"/>
              <a:t> 0,5) Гц</a:t>
            </a:r>
            <a:r>
              <a:rPr lang="ru-RU" dirty="0" smtClean="0"/>
              <a:t>.</a:t>
            </a:r>
          </a:p>
          <a:p>
            <a:pPr indent="714375" algn="just"/>
            <a:r>
              <a:rPr lang="ru-RU" dirty="0" smtClean="0"/>
              <a:t>При </a:t>
            </a:r>
            <a:r>
              <a:rPr lang="ru-RU" dirty="0"/>
              <a:t>измерениях использовали комплект образцовых спектрометрических источников ОСАИ, </a:t>
            </a:r>
            <a:r>
              <a:rPr lang="ru-RU" dirty="0" smtClean="0"/>
              <a:t>свидетельство </a:t>
            </a:r>
            <a:r>
              <a:rPr lang="ru-RU" dirty="0"/>
              <a:t>№ 413/955-18 [3</a:t>
            </a:r>
            <a:r>
              <a:rPr lang="ru-RU" dirty="0" smtClean="0"/>
              <a:t>] и №513</a:t>
            </a:r>
            <a:r>
              <a:rPr lang="en-US" dirty="0" smtClean="0"/>
              <a:t>/182-19 [4].</a:t>
            </a:r>
            <a:r>
              <a:rPr lang="ru-RU" dirty="0" smtClean="0"/>
              <a:t> Согласно </a:t>
            </a:r>
            <a:r>
              <a:rPr lang="ru-RU" dirty="0"/>
              <a:t>руководству по эксплуатации [</a:t>
            </a:r>
            <a:r>
              <a:rPr lang="ru-RU" dirty="0" smtClean="0"/>
              <a:t>1, 2] </a:t>
            </a:r>
            <a:r>
              <a:rPr lang="ru-RU" dirty="0"/>
              <a:t>провели опробование установки. Опробование подтвердило работоспособность всех комплектующих спектрометра</a:t>
            </a:r>
            <a:r>
              <a:rPr lang="ru-RU" dirty="0" smtClean="0"/>
              <a:t>. </a:t>
            </a:r>
          </a:p>
          <a:p>
            <a:pPr indent="714375" algn="ctr"/>
            <a:endParaRPr lang="ru-RU" b="1" dirty="0" smtClean="0"/>
          </a:p>
          <a:p>
            <a:pPr indent="714375" algn="ctr"/>
            <a:endParaRPr lang="ru-RU" b="1" dirty="0" smtClean="0"/>
          </a:p>
          <a:p>
            <a:pPr indent="714375" algn="ctr"/>
            <a:r>
              <a:rPr lang="ru-RU" b="1" dirty="0"/>
              <a:t>2.2 Проверка энергетического разрешения </a:t>
            </a:r>
            <a:r>
              <a:rPr lang="ru-RU" b="1" dirty="0" smtClean="0"/>
              <a:t>спектрометров</a:t>
            </a:r>
          </a:p>
          <a:p>
            <a:pPr indent="714375" algn="just"/>
            <a:r>
              <a:rPr lang="ru-RU" dirty="0"/>
              <a:t>Установили контрольный источник альфа-излучения на основе Pu-238 в блок детектирования </a:t>
            </a:r>
            <a:r>
              <a:rPr lang="ru-RU" dirty="0" smtClean="0"/>
              <a:t>спектрометров. Провели </a:t>
            </a:r>
            <a:r>
              <a:rPr lang="ru-RU" dirty="0"/>
              <a:t>m = 5 измерений. Суммарное число набранных импульсов было не менее 10</a:t>
            </a:r>
            <a:r>
              <a:rPr lang="ru-RU" baseline="30000" dirty="0"/>
              <a:t>5</a:t>
            </a:r>
            <a:r>
              <a:rPr lang="ru-RU" dirty="0"/>
              <a:t>. Время одного измерения составило 300 </a:t>
            </a:r>
            <a:r>
              <a:rPr lang="ru-RU" dirty="0" smtClean="0"/>
              <a:t>с. Для </a:t>
            </a:r>
            <a:r>
              <a:rPr lang="ru-RU" dirty="0"/>
              <a:t>каждого сохраненного спектра с помощью программы </a:t>
            </a:r>
            <a:r>
              <a:rPr lang="ru-RU" dirty="0" err="1"/>
              <a:t>SpectraLine</a:t>
            </a:r>
            <a:r>
              <a:rPr lang="ru-RU" dirty="0"/>
              <a:t> </a:t>
            </a:r>
            <a:r>
              <a:rPr lang="ru-RU" dirty="0" smtClean="0"/>
              <a:t>ADA </a:t>
            </a:r>
            <a:r>
              <a:rPr lang="ru-RU" dirty="0"/>
              <a:t>определили ширину аппаратурного пика на полувысоте. </a:t>
            </a:r>
            <a:r>
              <a:rPr lang="ru-RU" dirty="0" smtClean="0"/>
              <a:t>Рассчитали </a:t>
            </a:r>
            <a:r>
              <a:rPr lang="ru-RU" dirty="0"/>
              <a:t>среднее значение энергетического разрешения, </a:t>
            </a:r>
            <a:r>
              <a:rPr lang="ru-RU" i="1" dirty="0">
                <a:sym typeface="Symbol"/>
              </a:rPr>
              <a:t></a:t>
            </a:r>
            <a:r>
              <a:rPr lang="ru-RU" dirty="0"/>
              <a:t> </a:t>
            </a:r>
            <a:r>
              <a:rPr lang="ru-RU" dirty="0" smtClean="0"/>
              <a:t> </a:t>
            </a:r>
            <a:r>
              <a:rPr lang="ru-RU" dirty="0"/>
              <a:t>(кэВ), по формуле</a:t>
            </a:r>
            <a:r>
              <a:rPr lang="ru-RU" dirty="0" smtClean="0"/>
              <a:t>: </a:t>
            </a:r>
            <a:endParaRPr lang="ru-RU" dirty="0"/>
          </a:p>
          <a:p>
            <a:pPr algn="just">
              <a:tabLst>
                <a:tab pos="14430375" algn="ctr"/>
                <a:tab pos="28775025" algn="r"/>
              </a:tabLst>
            </a:pPr>
            <a:r>
              <a:rPr lang="ru-RU" dirty="0" smtClean="0"/>
              <a:t>		(1)</a:t>
            </a:r>
            <a:endParaRPr lang="ru-RU" dirty="0"/>
          </a:p>
          <a:p>
            <a:pPr indent="714375" algn="just"/>
            <a:endParaRPr lang="ru-RU" dirty="0" smtClean="0"/>
          </a:p>
          <a:p>
            <a:pPr indent="714375" algn="just"/>
            <a:r>
              <a:rPr lang="ru-RU" dirty="0" smtClean="0"/>
              <a:t>где</a:t>
            </a:r>
            <a:r>
              <a:rPr lang="ru-RU" dirty="0"/>
              <a:t>	</a:t>
            </a:r>
            <a:r>
              <a:rPr lang="ru-RU" i="1" dirty="0">
                <a:sym typeface="Symbol"/>
              </a:rPr>
              <a:t></a:t>
            </a:r>
            <a:r>
              <a:rPr lang="ru-RU" baseline="-25000" dirty="0" smtClean="0"/>
              <a:t>i</a:t>
            </a:r>
            <a:r>
              <a:rPr lang="ru-RU" dirty="0" smtClean="0"/>
              <a:t> </a:t>
            </a:r>
            <a:r>
              <a:rPr lang="ru-RU" dirty="0"/>
              <a:t>– энергетическое разрешение i-</a:t>
            </a:r>
            <a:r>
              <a:rPr lang="ru-RU" dirty="0" err="1"/>
              <a:t>го</a:t>
            </a:r>
            <a:r>
              <a:rPr lang="ru-RU" dirty="0"/>
              <a:t> </a:t>
            </a:r>
            <a:r>
              <a:rPr lang="ru-RU" dirty="0" smtClean="0"/>
              <a:t>измерения;</a:t>
            </a:r>
          </a:p>
          <a:p>
            <a:pPr indent="714375" algn="just"/>
            <a:r>
              <a:rPr lang="ru-RU" dirty="0"/>
              <a:t>	</a:t>
            </a:r>
            <a:r>
              <a:rPr lang="ru-RU" dirty="0" smtClean="0"/>
              <a:t>	</a:t>
            </a:r>
            <a:r>
              <a:rPr lang="ru-RU" i="1" dirty="0" smtClean="0"/>
              <a:t>m</a:t>
            </a:r>
            <a:r>
              <a:rPr lang="ru-RU" dirty="0" smtClean="0"/>
              <a:t> </a:t>
            </a:r>
            <a:r>
              <a:rPr lang="ru-RU" dirty="0"/>
              <a:t>= 5 – число измерений.</a:t>
            </a:r>
          </a:p>
          <a:p>
            <a:pPr indent="714375" algn="just"/>
            <a:r>
              <a:rPr lang="ru-RU" dirty="0" smtClean="0"/>
              <a:t>В </a:t>
            </a:r>
            <a:r>
              <a:rPr lang="ru-RU" dirty="0"/>
              <a:t>результате расчета </a:t>
            </a:r>
            <a:r>
              <a:rPr lang="ru-RU" dirty="0" smtClean="0"/>
              <a:t>для спектрометра «СЭА-13П1» фактическое </a:t>
            </a:r>
            <a:r>
              <a:rPr lang="ru-RU" dirty="0"/>
              <a:t>значение энергетического разрешения аппаратурного альфа-пика в спектре источника Pu-238 из комплекта ОСАИ размещенного на расстоянии 50 мм от детектора составило </a:t>
            </a:r>
            <a:r>
              <a:rPr lang="ru-RU" i="1" dirty="0" smtClean="0">
                <a:sym typeface="Symbol"/>
              </a:rPr>
              <a:t></a:t>
            </a:r>
            <a:r>
              <a:rPr lang="ru-RU" baseline="-25000" dirty="0" smtClean="0">
                <a:sym typeface="Symbol"/>
              </a:rPr>
              <a:t>1</a:t>
            </a:r>
            <a:r>
              <a:rPr lang="ru-RU" dirty="0">
                <a:sym typeface="Symbol"/>
              </a:rPr>
              <a:t>=</a:t>
            </a:r>
            <a:r>
              <a:rPr lang="ru-RU" dirty="0" smtClean="0"/>
              <a:t>27 кэВ. Для </a:t>
            </a:r>
            <a:r>
              <a:rPr lang="ru-RU" dirty="0"/>
              <a:t>спектрометра C</a:t>
            </a:r>
            <a:r>
              <a:rPr lang="en-US" dirty="0" err="1"/>
              <a:t>anberra</a:t>
            </a:r>
            <a:r>
              <a:rPr lang="en-US" dirty="0"/>
              <a:t> Alpha Analyst</a:t>
            </a:r>
            <a:r>
              <a:rPr lang="ru-RU" dirty="0">
                <a:cs typeface="Times New Roman" panose="02020603050405020304" pitchFamily="18" charset="0"/>
              </a:rPr>
              <a:t> </a:t>
            </a:r>
            <a:r>
              <a:rPr lang="ru-RU" dirty="0" smtClean="0"/>
              <a:t>фактическое </a:t>
            </a:r>
            <a:r>
              <a:rPr lang="ru-RU" dirty="0"/>
              <a:t>значение энергетического разрешения аппаратурного альфа-пика в спектре источника Pu-238 из комплекта ОСАИ размещенного на расстоянии </a:t>
            </a:r>
            <a:r>
              <a:rPr lang="ru-RU" dirty="0" smtClean="0"/>
              <a:t>50 мм </a:t>
            </a:r>
            <a:r>
              <a:rPr lang="ru-RU" dirty="0"/>
              <a:t>от детектора составило </a:t>
            </a:r>
            <a:r>
              <a:rPr lang="ru-RU" i="1" dirty="0" smtClean="0">
                <a:sym typeface="Symbol"/>
              </a:rPr>
              <a:t></a:t>
            </a:r>
            <a:r>
              <a:rPr lang="ru-RU" baseline="-25000" dirty="0" smtClean="0">
                <a:sym typeface="Symbol"/>
              </a:rPr>
              <a:t>2 </a:t>
            </a:r>
            <a:r>
              <a:rPr lang="ru-RU" dirty="0" smtClean="0">
                <a:sym typeface="Symbol"/>
              </a:rPr>
              <a:t>=</a:t>
            </a:r>
            <a:r>
              <a:rPr lang="ru-RU" dirty="0" smtClean="0"/>
              <a:t>27 кэВ. </a:t>
            </a:r>
          </a:p>
          <a:p>
            <a:pPr indent="714375" algn="just"/>
            <a:endParaRPr lang="ru-RU" dirty="0" smtClean="0"/>
          </a:p>
          <a:p>
            <a:pPr indent="714375" algn="just"/>
            <a:endParaRPr lang="ru-RU" dirty="0" smtClean="0"/>
          </a:p>
          <a:p>
            <a:pPr algn="ctr"/>
            <a:r>
              <a:rPr lang="ru-RU" b="1" dirty="0" smtClean="0"/>
              <a:t>2.3 Проверка </a:t>
            </a:r>
            <a:r>
              <a:rPr lang="ru-RU" b="1" dirty="0"/>
              <a:t>собственного фона </a:t>
            </a:r>
            <a:r>
              <a:rPr lang="ru-RU" b="1" dirty="0" smtClean="0"/>
              <a:t>спектрометров </a:t>
            </a:r>
            <a:r>
              <a:rPr lang="ru-RU" b="1" dirty="0"/>
              <a:t>в диапазоне энергий альфа-частиц от 3 до 8 </a:t>
            </a:r>
            <a:r>
              <a:rPr lang="ru-RU" b="1" dirty="0" smtClean="0"/>
              <a:t>МэВ</a:t>
            </a:r>
            <a:endParaRPr lang="ru-RU" dirty="0"/>
          </a:p>
          <a:p>
            <a:pPr indent="714375" algn="just"/>
            <a:r>
              <a:rPr lang="ru-RU" dirty="0"/>
              <a:t>Установили </a:t>
            </a:r>
            <a:r>
              <a:rPr lang="ru-RU" dirty="0" smtClean="0"/>
              <a:t>чистые подложк</a:t>
            </a:r>
            <a:r>
              <a:rPr lang="ru-RU" dirty="0"/>
              <a:t>и</a:t>
            </a:r>
            <a:r>
              <a:rPr lang="ru-RU" dirty="0" smtClean="0"/>
              <a:t>, </a:t>
            </a:r>
            <a:r>
              <a:rPr lang="ru-RU" dirty="0"/>
              <a:t>имитирующую контрольный источник в блок детектирования </a:t>
            </a:r>
            <a:r>
              <a:rPr lang="ru-RU" dirty="0" smtClean="0"/>
              <a:t>спектрометров. </a:t>
            </a:r>
            <a:r>
              <a:rPr lang="ru-RU" dirty="0"/>
              <a:t>Провели </a:t>
            </a:r>
            <a:r>
              <a:rPr lang="ru-RU" dirty="0" smtClean="0"/>
              <a:t>15 </a:t>
            </a:r>
            <a:r>
              <a:rPr lang="ru-RU" dirty="0"/>
              <a:t>серий измерений спектров фонового образца с экспозицией </a:t>
            </a:r>
            <a:r>
              <a:rPr lang="ru-RU" dirty="0" smtClean="0"/>
              <a:t>6 </a:t>
            </a:r>
            <a:r>
              <a:rPr lang="ru-RU" dirty="0"/>
              <a:t>часов. Спектры были сохранены в памяти ЭВМ в виде файла для последующей </a:t>
            </a:r>
            <a:r>
              <a:rPr lang="ru-RU" dirty="0" smtClean="0"/>
              <a:t>обработки. Количество </a:t>
            </a:r>
            <a:r>
              <a:rPr lang="ru-RU" dirty="0"/>
              <a:t>отсчётов для детектора площадью 450 мм</a:t>
            </a:r>
            <a:r>
              <a:rPr lang="ru-RU" baseline="30000" dirty="0"/>
              <a:t>2</a:t>
            </a:r>
            <a:r>
              <a:rPr lang="ru-RU" dirty="0"/>
              <a:t> составило </a:t>
            </a:r>
            <a:r>
              <a:rPr lang="ru-RU" i="1" dirty="0" smtClean="0"/>
              <a:t>N</a:t>
            </a:r>
            <a:r>
              <a:rPr lang="ru-RU" baseline="-25000" dirty="0" smtClean="0"/>
              <a:t>ср1</a:t>
            </a:r>
            <a:r>
              <a:rPr lang="ru-RU" dirty="0" smtClean="0"/>
              <a:t>= </a:t>
            </a:r>
            <a:r>
              <a:rPr lang="ru-RU" dirty="0"/>
              <a:t>26 </a:t>
            </a:r>
            <a:r>
              <a:rPr lang="ru-RU" dirty="0" smtClean="0"/>
              <a:t>импульсов для СЭА-13П1 и </a:t>
            </a:r>
            <a:r>
              <a:rPr lang="ru-RU" i="1" dirty="0" smtClean="0"/>
              <a:t>N</a:t>
            </a:r>
            <a:r>
              <a:rPr lang="ru-RU" baseline="-25000" dirty="0" smtClean="0"/>
              <a:t>ср2 </a:t>
            </a:r>
            <a:r>
              <a:rPr lang="ru-RU" dirty="0" smtClean="0"/>
              <a:t>=31 импульс для C</a:t>
            </a:r>
            <a:r>
              <a:rPr lang="en-US" dirty="0" err="1"/>
              <a:t>anberra</a:t>
            </a:r>
            <a:r>
              <a:rPr lang="en-US" dirty="0"/>
              <a:t> Alpha </a:t>
            </a:r>
            <a:r>
              <a:rPr lang="en-US" dirty="0" smtClean="0"/>
              <a:t>Analyst</a:t>
            </a:r>
            <a:r>
              <a:rPr lang="ru-RU" dirty="0">
                <a:cs typeface="Times New Roman" panose="02020603050405020304" pitchFamily="18" charset="0"/>
              </a:rPr>
              <a:t>.</a:t>
            </a:r>
            <a:r>
              <a:rPr lang="ru-RU" dirty="0" smtClean="0"/>
              <a:t> Скорость </a:t>
            </a:r>
            <a:r>
              <a:rPr lang="ru-RU" dirty="0"/>
              <a:t>счёта фона </a:t>
            </a:r>
            <a:r>
              <a:rPr lang="ru-RU" dirty="0" smtClean="0"/>
              <a:t>составило, соответственно</a:t>
            </a:r>
            <a:r>
              <a:rPr lang="ru-RU" dirty="0"/>
              <a:t>, </a:t>
            </a:r>
            <a:r>
              <a:rPr lang="ru-RU" i="1" dirty="0" smtClean="0"/>
              <a:t>n</a:t>
            </a:r>
            <a:r>
              <a:rPr lang="ru-RU" baseline="-25000" dirty="0" smtClean="0"/>
              <a:t>ф1 </a:t>
            </a:r>
            <a:r>
              <a:rPr lang="ru-RU" dirty="0"/>
              <a:t>= 0,001 </a:t>
            </a:r>
            <a:r>
              <a:rPr lang="ru-RU" dirty="0" smtClean="0"/>
              <a:t>0 </a:t>
            </a:r>
            <a:r>
              <a:rPr lang="ru-RU" dirty="0" err="1" smtClean="0"/>
              <a:t>имп</a:t>
            </a:r>
            <a:r>
              <a:rPr lang="ru-RU" dirty="0" smtClean="0"/>
              <a:t>/с  и </a:t>
            </a:r>
            <a:r>
              <a:rPr lang="ru-RU" i="1" dirty="0" smtClean="0"/>
              <a:t>n</a:t>
            </a:r>
            <a:r>
              <a:rPr lang="ru-RU" baseline="-25000" dirty="0" smtClean="0"/>
              <a:t>ф2 </a:t>
            </a:r>
            <a:r>
              <a:rPr lang="ru-RU" dirty="0"/>
              <a:t>= </a:t>
            </a:r>
            <a:r>
              <a:rPr lang="ru-RU" dirty="0" smtClean="0"/>
              <a:t>0,0014 </a:t>
            </a:r>
            <a:r>
              <a:rPr lang="ru-RU" dirty="0" err="1" smtClean="0"/>
              <a:t>имп</a:t>
            </a:r>
            <a:r>
              <a:rPr lang="ru-RU" dirty="0" smtClean="0"/>
              <a:t>/с.</a:t>
            </a:r>
          </a:p>
        </p:txBody>
      </p:sp>
      <p:sp>
        <p:nvSpPr>
          <p:cNvPr id="2" name="Прямоугольник 1"/>
          <p:cNvSpPr/>
          <p:nvPr/>
        </p:nvSpPr>
        <p:spPr>
          <a:xfrm>
            <a:off x="1365439" y="38884245"/>
            <a:ext cx="28896888" cy="2677656"/>
          </a:xfrm>
          <a:prstGeom prst="rect">
            <a:avLst/>
          </a:prstGeom>
        </p:spPr>
        <p:txBody>
          <a:bodyPr wrap="square">
            <a:spAutoFit/>
          </a:bodyPr>
          <a:lstStyle/>
          <a:p>
            <a:pPr algn="ctr">
              <a:defRPr/>
            </a:pPr>
            <a:r>
              <a:rPr lang="ru-RU" b="1" cap="all" dirty="0" smtClean="0"/>
              <a:t>Заключение</a:t>
            </a:r>
          </a:p>
          <a:p>
            <a:pPr indent="720000" algn="just">
              <a:defRPr/>
            </a:pPr>
            <a:r>
              <a:rPr lang="ru-RU" dirty="0" smtClean="0"/>
              <a:t>В </a:t>
            </a:r>
            <a:r>
              <a:rPr lang="ru-RU" dirty="0"/>
              <a:t>результате  </a:t>
            </a:r>
            <a:r>
              <a:rPr lang="ru-RU" dirty="0" smtClean="0"/>
              <a:t>работы по сравнению метрологических характеристик </a:t>
            </a:r>
            <a:r>
              <a:rPr lang="ru-RU" altLang="ru-RU" dirty="0"/>
              <a:t>альфа-излучающих установок «СЭА-13П1» и </a:t>
            </a:r>
            <a:r>
              <a:rPr lang="ru-RU" altLang="ru-RU" dirty="0" err="1"/>
              <a:t>Canberra</a:t>
            </a:r>
            <a:r>
              <a:rPr lang="ru-RU" altLang="ru-RU" dirty="0"/>
              <a:t> </a:t>
            </a:r>
            <a:r>
              <a:rPr lang="ru-RU" altLang="ru-RU" dirty="0" err="1"/>
              <a:t>Alpha</a:t>
            </a:r>
            <a:r>
              <a:rPr lang="ru-RU" altLang="ru-RU" dirty="0"/>
              <a:t> </a:t>
            </a:r>
            <a:r>
              <a:rPr lang="ru-RU" altLang="ru-RU" dirty="0" err="1" smtClean="0"/>
              <a:t>Analyst</a:t>
            </a:r>
            <a:r>
              <a:rPr lang="ru-RU" altLang="ru-RU" dirty="0"/>
              <a:t> </a:t>
            </a:r>
            <a:r>
              <a:rPr lang="ru-RU" altLang="ru-RU" dirty="0" smtClean="0"/>
              <a:t>были установлено, что </a:t>
            </a:r>
            <a:r>
              <a:rPr lang="ru-RU" dirty="0" smtClean="0"/>
              <a:t>энергетическое </a:t>
            </a:r>
            <a:r>
              <a:rPr lang="ru-RU" dirty="0"/>
              <a:t>разрешение </a:t>
            </a:r>
            <a:r>
              <a:rPr lang="ru-RU" dirty="0" smtClean="0"/>
              <a:t>аппаратурного альфа-пика составляет </a:t>
            </a:r>
            <a:r>
              <a:rPr lang="ru-RU" i="1" dirty="0">
                <a:sym typeface="Symbol"/>
              </a:rPr>
              <a:t></a:t>
            </a:r>
            <a:r>
              <a:rPr lang="ru-RU" baseline="-25000" dirty="0">
                <a:sym typeface="Symbol"/>
              </a:rPr>
              <a:t>1</a:t>
            </a:r>
            <a:r>
              <a:rPr lang="ru-RU" dirty="0">
                <a:sym typeface="Symbol"/>
              </a:rPr>
              <a:t>=</a:t>
            </a:r>
            <a:r>
              <a:rPr lang="ru-RU" dirty="0"/>
              <a:t>27 </a:t>
            </a:r>
            <a:r>
              <a:rPr lang="ru-RU" dirty="0" smtClean="0"/>
              <a:t>кэВ, </a:t>
            </a:r>
            <a:r>
              <a:rPr lang="ru-RU" i="1" dirty="0" smtClean="0">
                <a:sym typeface="Symbol"/>
              </a:rPr>
              <a:t></a:t>
            </a:r>
            <a:r>
              <a:rPr lang="ru-RU" baseline="-25000" dirty="0" smtClean="0">
                <a:sym typeface="Symbol"/>
              </a:rPr>
              <a:t>2</a:t>
            </a:r>
            <a:r>
              <a:rPr lang="ru-RU" dirty="0" smtClean="0">
                <a:sym typeface="Symbol"/>
              </a:rPr>
              <a:t>=</a:t>
            </a:r>
            <a:r>
              <a:rPr lang="ru-RU" dirty="0" smtClean="0"/>
              <a:t>27 кэВ, значение </a:t>
            </a:r>
            <a:r>
              <a:rPr lang="ru-RU" dirty="0"/>
              <a:t>относительной эффективности регистрации альфа-частиц в геометрии 50 мм от детектора </a:t>
            </a:r>
            <a:r>
              <a:rPr lang="ru-RU" dirty="0" smtClean="0"/>
              <a:t>составило </a:t>
            </a:r>
            <a:r>
              <a:rPr lang="ru-RU" dirty="0" smtClean="0"/>
              <a:t>1,20 </a:t>
            </a:r>
            <a:r>
              <a:rPr lang="ru-RU" dirty="0" smtClean="0"/>
              <a:t>% и 1,98% соответственно, значение </a:t>
            </a:r>
            <a:r>
              <a:rPr lang="ru-RU" dirty="0"/>
              <a:t>собственного фона спектрометра в диапазоне энергий от 3 до 8 МэВ составило </a:t>
            </a:r>
            <a:r>
              <a:rPr lang="ru-RU" i="1" dirty="0" smtClean="0"/>
              <a:t>n</a:t>
            </a:r>
            <a:r>
              <a:rPr lang="ru-RU" baseline="-25000" dirty="0" smtClean="0"/>
              <a:t>ф1 </a:t>
            </a:r>
            <a:r>
              <a:rPr lang="ru-RU" dirty="0"/>
              <a:t>= </a:t>
            </a:r>
            <a:r>
              <a:rPr lang="ru-RU" dirty="0" smtClean="0"/>
              <a:t>0,0010 </a:t>
            </a:r>
            <a:r>
              <a:rPr lang="ru-RU" dirty="0" err="1"/>
              <a:t>имп</a:t>
            </a:r>
            <a:r>
              <a:rPr lang="ru-RU" dirty="0"/>
              <a:t>/с  и </a:t>
            </a:r>
            <a:r>
              <a:rPr lang="ru-RU" i="1" dirty="0"/>
              <a:t>n</a:t>
            </a:r>
            <a:r>
              <a:rPr lang="ru-RU" baseline="-25000" dirty="0"/>
              <a:t>ф2 </a:t>
            </a:r>
            <a:r>
              <a:rPr lang="ru-RU" dirty="0"/>
              <a:t>= 0,0014 </a:t>
            </a:r>
            <a:r>
              <a:rPr lang="ru-RU" dirty="0" err="1" smtClean="0"/>
              <a:t>имп</a:t>
            </a:r>
            <a:r>
              <a:rPr lang="ru-RU" dirty="0" smtClean="0"/>
              <a:t>/с соответственно, программное </a:t>
            </a:r>
            <a:r>
              <a:rPr lang="ru-RU" dirty="0"/>
              <a:t>обеспечение средства измерения соответствует заявленным идентификационным наименованиям и номерам версий согласно техническому описанию </a:t>
            </a:r>
            <a:r>
              <a:rPr lang="en-US" dirty="0" smtClean="0"/>
              <a:t>[</a:t>
            </a:r>
            <a:r>
              <a:rPr lang="ru-RU" dirty="0" smtClean="0"/>
              <a:t>6</a:t>
            </a:r>
            <a:r>
              <a:rPr lang="en-US" dirty="0" smtClean="0"/>
              <a:t>]</a:t>
            </a:r>
            <a:r>
              <a:rPr lang="ru-RU" dirty="0" smtClean="0"/>
              <a:t>.</a:t>
            </a:r>
            <a:r>
              <a:rPr lang="ru-RU" b="1" cap="all" dirty="0"/>
              <a:t> </a:t>
            </a:r>
            <a:r>
              <a:rPr lang="ru-RU" dirty="0" smtClean="0"/>
              <a:t>Также был изготовлен новый держатель </a:t>
            </a:r>
            <a:r>
              <a:rPr lang="ru-RU" dirty="0"/>
              <a:t>для источников, с диаметром </a:t>
            </a:r>
            <a:r>
              <a:rPr lang="en-US" dirty="0" smtClean="0"/>
              <a:t> </a:t>
            </a:r>
            <a:r>
              <a:rPr lang="ru-RU" dirty="0" smtClean="0"/>
              <a:t>25 </a:t>
            </a:r>
            <a:r>
              <a:rPr lang="ru-RU" dirty="0"/>
              <a:t>мм и площадью активного пятна, не превышающую чувствительную площадь </a:t>
            </a:r>
            <a:r>
              <a:rPr lang="ru-RU" dirty="0" smtClean="0"/>
              <a:t>детектора для альфа-спектрометра «СЭА-13П1». В </a:t>
            </a:r>
            <a:r>
              <a:rPr lang="ru-RU" dirty="0"/>
              <a:t>дальнейшем планируется </a:t>
            </a:r>
            <a:r>
              <a:rPr lang="ru-RU" dirty="0" smtClean="0"/>
              <a:t>изготовить </a:t>
            </a:r>
            <a:r>
              <a:rPr lang="ru-RU" dirty="0"/>
              <a:t>коллиматор или </a:t>
            </a:r>
            <a:r>
              <a:rPr lang="ru-RU" dirty="0" err="1"/>
              <a:t>коллиматорную</a:t>
            </a:r>
            <a:r>
              <a:rPr lang="ru-RU" dirty="0"/>
              <a:t> систему для возможности дополнительной регулировки телесного угла </a:t>
            </a:r>
            <a:r>
              <a:rPr lang="ru-RU" dirty="0" smtClean="0"/>
              <a:t>[</a:t>
            </a:r>
            <a:r>
              <a:rPr lang="en-US" dirty="0" smtClean="0"/>
              <a:t>5</a:t>
            </a:r>
            <a:r>
              <a:rPr lang="ru-RU" dirty="0" smtClean="0"/>
              <a:t>], </a:t>
            </a:r>
            <a:r>
              <a:rPr lang="ru-RU" dirty="0"/>
              <a:t>а так же провести процедуру метрологической поверки установки «СЭА-13П1» с последующим получением свидетельства о поверке.</a:t>
            </a:r>
          </a:p>
        </p:txBody>
      </p:sp>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24958" y="15568071"/>
            <a:ext cx="5944984" cy="6872400"/>
          </a:xfrm>
          <a:prstGeom prst="rect">
            <a:avLst/>
          </a:prstGeom>
        </p:spPr>
      </p:pic>
      <p:sp>
        <p:nvSpPr>
          <p:cNvPr id="27" name="TextBox 26"/>
          <p:cNvSpPr txBox="1"/>
          <p:nvPr/>
        </p:nvSpPr>
        <p:spPr>
          <a:xfrm>
            <a:off x="16669120" y="22440471"/>
            <a:ext cx="11158987" cy="615553"/>
          </a:xfrm>
          <a:prstGeom prst="rect">
            <a:avLst/>
          </a:prstGeom>
          <a:noFill/>
        </p:spPr>
        <p:txBody>
          <a:bodyPr wrap="square" rtlCol="0">
            <a:spAutoFit/>
          </a:bodyPr>
          <a:lstStyle/>
          <a:p>
            <a:pPr algn="ctr"/>
            <a:r>
              <a:rPr lang="ru-RU" sz="2000" dirty="0" smtClean="0">
                <a:latin typeface="Times New Roman" panose="02020603050405020304" pitchFamily="18" charset="0"/>
                <a:cs typeface="Times New Roman" panose="02020603050405020304" pitchFamily="18" charset="0"/>
              </a:rPr>
              <a:t>Рисунок </a:t>
            </a:r>
            <a:r>
              <a:rPr lang="ru-RU" sz="2000" dirty="0">
                <a:cs typeface="Times New Roman" panose="02020603050405020304" pitchFamily="18" charset="0"/>
              </a:rPr>
              <a:t>2</a:t>
            </a:r>
            <a:r>
              <a:rPr lang="ru-RU" sz="2000" dirty="0" smtClean="0">
                <a:latin typeface="Times New Roman" panose="02020603050405020304" pitchFamily="18" charset="0"/>
                <a:cs typeface="Times New Roman" panose="02020603050405020304" pitchFamily="18" charset="0"/>
              </a:rPr>
              <a:t> – Модуль </a:t>
            </a:r>
            <a:r>
              <a:rPr lang="ru-RU" sz="2000" dirty="0">
                <a:cs typeface="Times New Roman" panose="02020603050405020304" pitchFamily="18" charset="0"/>
              </a:rPr>
              <a:t>7401 </a:t>
            </a:r>
            <a:r>
              <a:rPr lang="ru-RU" sz="2000" dirty="0" smtClean="0">
                <a:cs typeface="Times New Roman" panose="02020603050405020304" pitchFamily="18" charset="0"/>
              </a:rPr>
              <a:t>–  альфа-спектрометр </a:t>
            </a:r>
            <a:r>
              <a:rPr lang="ru-RU" sz="2000" dirty="0"/>
              <a:t>C</a:t>
            </a:r>
            <a:r>
              <a:rPr lang="en-US" sz="2000" dirty="0" err="1"/>
              <a:t>anberra</a:t>
            </a:r>
            <a:r>
              <a:rPr lang="en-US" sz="2000" dirty="0"/>
              <a:t> Alpha Analyst</a:t>
            </a:r>
            <a:r>
              <a:rPr lang="ru-RU" sz="2000" dirty="0" smtClean="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algn="ctr"/>
            <a:r>
              <a:rPr lang="ru-RU" sz="1400" dirty="0" smtClean="0">
                <a:latin typeface="Times New Roman" panose="02020603050405020304" pitchFamily="18" charset="0"/>
                <a:cs typeface="Times New Roman" panose="02020603050405020304" pitchFamily="18" charset="0"/>
              </a:rPr>
              <a:t>  </a:t>
            </a:r>
          </a:p>
        </p:txBody>
      </p:sp>
      <p:sp>
        <p:nvSpPr>
          <p:cNvPr id="26" name="TextBox 25"/>
          <p:cNvSpPr txBox="1"/>
          <p:nvPr/>
        </p:nvSpPr>
        <p:spPr>
          <a:xfrm>
            <a:off x="2951908" y="22441345"/>
            <a:ext cx="8280920" cy="400110"/>
          </a:xfrm>
          <a:prstGeom prst="rect">
            <a:avLst/>
          </a:prstGeom>
          <a:noFill/>
        </p:spPr>
        <p:txBody>
          <a:bodyPr wrap="square" rtlCol="0">
            <a:spAutoFit/>
          </a:bodyPr>
          <a:lstStyle/>
          <a:p>
            <a:pPr algn="ctr"/>
            <a:r>
              <a:rPr lang="ru-RU" sz="2000" dirty="0" smtClean="0">
                <a:latin typeface="Times New Roman" panose="02020603050405020304" pitchFamily="18" charset="0"/>
                <a:cs typeface="Times New Roman" panose="02020603050405020304" pitchFamily="18" charset="0"/>
              </a:rPr>
              <a:t>Рисунок 1 – Блок альфа-спектрометра СЭА-13П1</a:t>
            </a:r>
            <a:endParaRPr lang="en-US" sz="2000" dirty="0" smtClean="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365439" y="32808909"/>
            <a:ext cx="28989745" cy="5632311"/>
          </a:xfrm>
          <a:prstGeom prst="rect">
            <a:avLst/>
          </a:prstGeom>
        </p:spPr>
        <p:txBody>
          <a:bodyPr wrap="square">
            <a:spAutoFit/>
          </a:bodyPr>
          <a:lstStyle/>
          <a:p>
            <a:pPr algn="ctr"/>
            <a:r>
              <a:rPr lang="ru-RU" b="1" dirty="0"/>
              <a:t>2.4 Проверка относительной эффективности регистрации </a:t>
            </a:r>
            <a:r>
              <a:rPr lang="ru-RU" b="1" dirty="0" smtClean="0"/>
              <a:t>альфа-частиц</a:t>
            </a:r>
            <a:endParaRPr lang="ru-RU" dirty="0" smtClean="0"/>
          </a:p>
          <a:p>
            <a:pPr indent="371475" algn="just"/>
            <a:r>
              <a:rPr lang="ru-RU" dirty="0" smtClean="0"/>
              <a:t>Установили </a:t>
            </a:r>
            <a:r>
              <a:rPr lang="ru-RU" dirty="0"/>
              <a:t>источник альфа-излучения на основе контрольного источника Pu-238 в рабочей геометрии в блок детектирования спектрометра. Провели </a:t>
            </a:r>
            <a:r>
              <a:rPr lang="ru-RU" i="1" dirty="0"/>
              <a:t>m</a:t>
            </a:r>
            <a:r>
              <a:rPr lang="ru-RU" dirty="0"/>
              <a:t> = 5 измерений скорости счета </a:t>
            </a:r>
            <a:r>
              <a:rPr lang="ru-RU" dirty="0" smtClean="0"/>
              <a:t> </a:t>
            </a:r>
            <a:r>
              <a:rPr lang="ru-RU" i="1" dirty="0" err="1" smtClean="0"/>
              <a:t>n</a:t>
            </a:r>
            <a:r>
              <a:rPr lang="ru-RU" i="1" baseline="-25000" dirty="0" err="1" smtClean="0"/>
              <a:t>i</a:t>
            </a:r>
            <a:r>
              <a:rPr lang="ru-RU" dirty="0"/>
              <a:t>, время одного измерения составило 300 с, число набранных импульсов в спектре не менее 20000. Полученные результаты скорости счета поправили на фон по формуле:</a:t>
            </a:r>
          </a:p>
          <a:p>
            <a:pPr algn="just">
              <a:tabLst>
                <a:tab pos="14344650" algn="ctr"/>
                <a:tab pos="28803600" algn="r"/>
              </a:tabLst>
            </a:pPr>
            <a:r>
              <a:rPr lang="ru-RU" dirty="0" smtClean="0"/>
              <a:t>				(2)</a:t>
            </a:r>
          </a:p>
          <a:p>
            <a:pPr algn="just"/>
            <a:r>
              <a:rPr lang="ru-RU" dirty="0" smtClean="0"/>
              <a:t>Рассчитали относительную эффективность регистрации альфа-излучения, %:</a:t>
            </a:r>
          </a:p>
          <a:p>
            <a:pPr algn="just"/>
            <a:r>
              <a:rPr lang="ru-RU" dirty="0" smtClean="0"/>
              <a:t>																															</a:t>
            </a:r>
          </a:p>
          <a:p>
            <a:pPr algn="just">
              <a:tabLst>
                <a:tab pos="0" algn="l"/>
                <a:tab pos="14430375" algn="ctr"/>
                <a:tab pos="28803600" algn="r"/>
              </a:tabLst>
            </a:pPr>
            <a:r>
              <a:rPr lang="ru-RU" dirty="0" smtClean="0"/>
              <a:t>			(3)</a:t>
            </a:r>
            <a:endParaRPr lang="ru-RU" dirty="0"/>
          </a:p>
          <a:p>
            <a:pPr algn="just"/>
            <a:endParaRPr lang="ru-RU" dirty="0" smtClean="0"/>
          </a:p>
          <a:p>
            <a:pPr algn="just"/>
            <a:endParaRPr lang="ru-RU" dirty="0"/>
          </a:p>
          <a:p>
            <a:pPr algn="just"/>
            <a:r>
              <a:rPr lang="ru-RU" dirty="0" smtClean="0"/>
              <a:t>где </a:t>
            </a:r>
            <a:r>
              <a:rPr lang="ru-RU" dirty="0" err="1"/>
              <a:t>А</a:t>
            </a:r>
            <a:r>
              <a:rPr lang="ru-RU" baseline="-25000" dirty="0" err="1"/>
              <a:t>эт</a:t>
            </a:r>
            <a:r>
              <a:rPr lang="ru-RU" dirty="0"/>
              <a:t> = 5,4∙10</a:t>
            </a:r>
            <a:r>
              <a:rPr lang="ru-RU" baseline="30000" dirty="0"/>
              <a:t>4</a:t>
            </a:r>
            <a:r>
              <a:rPr lang="ru-RU" dirty="0"/>
              <a:t> Бк – активность контрольного источника поправленная на дату измерений 21.08.19. Рассчитали среднее значение эффективности для каждого нуклида, </a:t>
            </a:r>
            <a:r>
              <a:rPr lang="ru-RU" dirty="0" err="1"/>
              <a:t>отн.ед</a:t>
            </a:r>
            <a:r>
              <a:rPr lang="ru-RU" dirty="0"/>
              <a:t>.:</a:t>
            </a:r>
          </a:p>
          <a:p>
            <a:pPr algn="just">
              <a:tabLst>
                <a:tab pos="14344650" algn="ctr"/>
                <a:tab pos="28803600" algn="r"/>
              </a:tabLst>
            </a:pPr>
            <a:r>
              <a:rPr lang="ru-RU" dirty="0" smtClean="0"/>
              <a:t>		</a:t>
            </a:r>
          </a:p>
          <a:p>
            <a:pPr algn="just">
              <a:tabLst>
                <a:tab pos="14344650" algn="ctr"/>
                <a:tab pos="28803600" algn="r"/>
              </a:tabLst>
            </a:pPr>
            <a:r>
              <a:rPr lang="ru-RU" dirty="0"/>
              <a:t>	</a:t>
            </a:r>
            <a:r>
              <a:rPr lang="ru-RU" dirty="0" smtClean="0"/>
              <a:t>	(4)</a:t>
            </a:r>
            <a:endParaRPr lang="ru-RU" dirty="0"/>
          </a:p>
          <a:p>
            <a:pPr lvl="0" algn="just"/>
            <a:endParaRPr lang="ru-RU" dirty="0"/>
          </a:p>
          <a:p>
            <a:pPr lvl="0" indent="714375" algn="just"/>
            <a:r>
              <a:rPr lang="ru-RU" dirty="0" smtClean="0"/>
              <a:t>Таким </a:t>
            </a:r>
            <a:r>
              <a:rPr lang="ru-RU" dirty="0"/>
              <a:t>образом, значение относительной эффективности регистрации альфа-частиц в геометрии 50 мм от детектора составило </a:t>
            </a:r>
            <a:r>
              <a:rPr lang="el-GR" i="1" dirty="0" smtClean="0"/>
              <a:t>ε</a:t>
            </a:r>
            <a:r>
              <a:rPr lang="en-US" baseline="-25000" dirty="0" smtClean="0"/>
              <a:t>i1</a:t>
            </a:r>
            <a:r>
              <a:rPr lang="en-US" dirty="0" smtClean="0"/>
              <a:t>=</a:t>
            </a:r>
            <a:r>
              <a:rPr lang="ru-RU" dirty="0" smtClean="0"/>
              <a:t>1,2</a:t>
            </a:r>
            <a:r>
              <a:rPr lang="en-US" dirty="0"/>
              <a:t>0</a:t>
            </a:r>
            <a:r>
              <a:rPr lang="ru-RU" dirty="0" smtClean="0"/>
              <a:t> %</a:t>
            </a:r>
            <a:r>
              <a:rPr lang="en-US" dirty="0" smtClean="0"/>
              <a:t> </a:t>
            </a:r>
            <a:r>
              <a:rPr lang="ru-RU" dirty="0" smtClean="0"/>
              <a:t>и </a:t>
            </a:r>
            <a:r>
              <a:rPr lang="el-GR" i="1" dirty="0" smtClean="0"/>
              <a:t>ε</a:t>
            </a:r>
            <a:r>
              <a:rPr lang="en-US" baseline="-25000" dirty="0" smtClean="0"/>
              <a:t>i2</a:t>
            </a:r>
            <a:r>
              <a:rPr lang="en-US" dirty="0" smtClean="0"/>
              <a:t>= </a:t>
            </a:r>
            <a:r>
              <a:rPr lang="ru-RU" dirty="0" smtClean="0"/>
              <a:t>1,98%.</a:t>
            </a:r>
            <a:endParaRPr lang="ru-RU" dirty="0"/>
          </a:p>
        </p:txBody>
      </p:sp>
      <p:pic>
        <p:nvPicPr>
          <p:cNvPr id="4" name="Рисунок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41255" y="15665674"/>
            <a:ext cx="5594375" cy="6774797"/>
          </a:xfrm>
          <a:prstGeom prst="rect">
            <a:avLst/>
          </a:prstGeom>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01712" y="27063701"/>
            <a:ext cx="1344017" cy="1344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Объект 6"/>
          <p:cNvGraphicFramePr>
            <a:graphicFrameLocks noChangeAspect="1"/>
          </p:cNvGraphicFramePr>
          <p:nvPr>
            <p:extLst>
              <p:ext uri="{D42A27DB-BD31-4B8C-83A1-F6EECF244321}">
                <p14:modId xmlns:p14="http://schemas.microsoft.com/office/powerpoint/2010/main" val="2067696368"/>
              </p:ext>
            </p:extLst>
          </p:nvPr>
        </p:nvGraphicFramePr>
        <p:xfrm>
          <a:off x="13724211" y="34099722"/>
          <a:ext cx="1783421" cy="564750"/>
        </p:xfrm>
        <a:graphic>
          <a:graphicData uri="http://schemas.openxmlformats.org/presentationml/2006/ole">
            <mc:AlternateContent xmlns:mc="http://schemas.openxmlformats.org/markup-compatibility/2006">
              <mc:Choice xmlns:v="urn:schemas-microsoft-com:vml" Requires="v">
                <p:oleObj spid="_x0000_s1038" name="Формула" r:id="rId7" imgW="761760" imgH="241200" progId="Equation.3">
                  <p:embed/>
                </p:oleObj>
              </mc:Choice>
              <mc:Fallback>
                <p:oleObj name="Формула" r:id="rId7" imgW="761760" imgH="241200" progId="Equation.3">
                  <p:embed/>
                  <p:pic>
                    <p:nvPicPr>
                      <p:cNvPr id="0" name=""/>
                      <p:cNvPicPr/>
                      <p:nvPr/>
                    </p:nvPicPr>
                    <p:blipFill>
                      <a:blip r:embed="rId8"/>
                      <a:stretch>
                        <a:fillRect/>
                      </a:stretch>
                    </p:blipFill>
                    <p:spPr>
                      <a:xfrm>
                        <a:off x="13724211" y="34099722"/>
                        <a:ext cx="1783421" cy="564750"/>
                      </a:xfrm>
                      <a:prstGeom prst="rect">
                        <a:avLst/>
                      </a:prstGeom>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1023976114"/>
              </p:ext>
            </p:extLst>
          </p:nvPr>
        </p:nvGraphicFramePr>
        <p:xfrm>
          <a:off x="13533123" y="35318933"/>
          <a:ext cx="2280760" cy="981593"/>
        </p:xfrm>
        <a:graphic>
          <a:graphicData uri="http://schemas.openxmlformats.org/presentationml/2006/ole">
            <mc:AlternateContent xmlns:mc="http://schemas.openxmlformats.org/markup-compatibility/2006">
              <mc:Choice xmlns:v="urn:schemas-microsoft-com:vml" Requires="v">
                <p:oleObj spid="_x0000_s1039" name="Формула" r:id="rId9" imgW="1002960" imgH="431640" progId="Equation.3">
                  <p:embed/>
                </p:oleObj>
              </mc:Choice>
              <mc:Fallback>
                <p:oleObj name="Формула" r:id="rId9" imgW="1002960" imgH="431640" progId="Equation.3">
                  <p:embed/>
                  <p:pic>
                    <p:nvPicPr>
                      <p:cNvPr id="0" name=""/>
                      <p:cNvPicPr/>
                      <p:nvPr/>
                    </p:nvPicPr>
                    <p:blipFill>
                      <a:blip r:embed="rId10"/>
                      <a:stretch>
                        <a:fillRect/>
                      </a:stretch>
                    </p:blipFill>
                    <p:spPr>
                      <a:xfrm>
                        <a:off x="13533123" y="35318933"/>
                        <a:ext cx="2280760" cy="981593"/>
                      </a:xfrm>
                      <a:prstGeom prst="rect">
                        <a:avLst/>
                      </a:prstGeom>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1351026481"/>
              </p:ext>
            </p:extLst>
          </p:nvPr>
        </p:nvGraphicFramePr>
        <p:xfrm>
          <a:off x="13701712" y="36908034"/>
          <a:ext cx="1529158" cy="1061048"/>
        </p:xfrm>
        <a:graphic>
          <a:graphicData uri="http://schemas.openxmlformats.org/presentationml/2006/ole">
            <mc:AlternateContent xmlns:mc="http://schemas.openxmlformats.org/markup-compatibility/2006">
              <mc:Choice xmlns:v="urn:schemas-microsoft-com:vml" Requires="v">
                <p:oleObj spid="_x0000_s1040" name="Формула" r:id="rId11" imgW="622080" imgH="431640" progId="Equation.3">
                  <p:embed/>
                </p:oleObj>
              </mc:Choice>
              <mc:Fallback>
                <p:oleObj name="Формула" r:id="rId11" imgW="622080" imgH="431640" progId="Equation.3">
                  <p:embed/>
                  <p:pic>
                    <p:nvPicPr>
                      <p:cNvPr id="0" name=""/>
                      <p:cNvPicPr/>
                      <p:nvPr/>
                    </p:nvPicPr>
                    <p:blipFill>
                      <a:blip r:embed="rId12"/>
                      <a:stretch>
                        <a:fillRect/>
                      </a:stretch>
                    </p:blipFill>
                    <p:spPr>
                      <a:xfrm>
                        <a:off x="13701712" y="36908034"/>
                        <a:ext cx="1529158" cy="1061048"/>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fontScheme name="Оформление по умолчанию">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2762</TotalTime>
  <Words>1154</Words>
  <Application>Microsoft Office PowerPoint</Application>
  <PresentationFormat>Произвольный</PresentationFormat>
  <Paragraphs>84</Paragraphs>
  <Slides>1</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vt:i4>
      </vt:variant>
    </vt:vector>
  </HeadingPairs>
  <TitlesOfParts>
    <vt:vector size="3" baseType="lpstr">
      <vt:lpstr>Оформление по умолчанию</vt:lpstr>
      <vt:lpstr>Формула</vt:lpstr>
      <vt:lpstr>СРАВНИТЕЛЬНЫЙ АНАЛИЗ МЕТРОЛОГИЧЕСКИХ ХАРАКТЕРИСТИК СПЕКТРОМЕТРОВ  АЛЬФА-ИЗЛУЧЕНИЯ «СЭА-13П1» И CANBERRA ALPHA ANALYST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Kupon</dc:creator>
  <cp:lastModifiedBy>RePack by Diakov</cp:lastModifiedBy>
  <cp:revision>143</cp:revision>
  <cp:lastPrinted>2020-02-05T06:58:46Z</cp:lastPrinted>
  <dcterms:created xsi:type="dcterms:W3CDTF">1601-01-01T00:00:00Z</dcterms:created>
  <dcterms:modified xsi:type="dcterms:W3CDTF">2020-02-13T05:45:01Z</dcterms:modified>
</cp:coreProperties>
</file>